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97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92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Default Extension="wmf" ContentType="image/x-wmf"/>
  <Override PartName="/ppt/embeddings/Microsoft_Equation4.bin" ContentType="application/vnd.openxmlformats-officedocument.oleObject"/>
  <Override PartName="/ppt/notesSlides/notesSlide15.xml" ContentType="application/vnd.openxmlformats-officedocument.presentationml.notesSlide+xml"/>
  <Override PartName="/ppt/embeddings/Microsoft_Equation11.bin" ContentType="application/vnd.openxmlformats-officedocument.oleObject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slides/slide87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83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slides/slide84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slides/slide101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88.xml" ContentType="application/vnd.openxmlformats-officedocument.presentationml.slide+xml"/>
  <Override PartName="/ppt/slides/slide48.xml" ContentType="application/vnd.openxmlformats-officedocument.presentationml.slide+xml"/>
  <Override PartName="/ppt/slides/slide99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98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02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9.bin" ContentType="application/vnd.openxmlformats-officedocument.oleObject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4"/>
  </p:notesMasterIdLst>
  <p:sldIdLst>
    <p:sldId id="256" r:id="rId2"/>
    <p:sldId id="421" r:id="rId3"/>
    <p:sldId id="257" r:id="rId4"/>
    <p:sldId id="426" r:id="rId5"/>
    <p:sldId id="422" r:id="rId6"/>
    <p:sldId id="423" r:id="rId7"/>
    <p:sldId id="639" r:id="rId8"/>
    <p:sldId id="428" r:id="rId9"/>
    <p:sldId id="424" r:id="rId10"/>
    <p:sldId id="572" r:id="rId11"/>
    <p:sldId id="432" r:id="rId12"/>
    <p:sldId id="433" r:id="rId13"/>
    <p:sldId id="434" r:id="rId14"/>
    <p:sldId id="435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78" r:id="rId33"/>
    <p:sldId id="455" r:id="rId34"/>
    <p:sldId id="459" r:id="rId35"/>
    <p:sldId id="461" r:id="rId36"/>
    <p:sldId id="462" r:id="rId37"/>
    <p:sldId id="463" r:id="rId38"/>
    <p:sldId id="479" r:id="rId39"/>
    <p:sldId id="460" r:id="rId40"/>
    <p:sldId id="574" r:id="rId41"/>
    <p:sldId id="467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544" r:id="rId52"/>
    <p:sldId id="588" r:id="rId53"/>
    <p:sldId id="566" r:id="rId54"/>
    <p:sldId id="601" r:id="rId55"/>
    <p:sldId id="602" r:id="rId56"/>
    <p:sldId id="603" r:id="rId57"/>
    <p:sldId id="604" r:id="rId58"/>
    <p:sldId id="605" r:id="rId59"/>
    <p:sldId id="545" r:id="rId60"/>
    <p:sldId id="559" r:id="rId61"/>
    <p:sldId id="560" r:id="rId62"/>
    <p:sldId id="562" r:id="rId63"/>
    <p:sldId id="558" r:id="rId64"/>
    <p:sldId id="303" r:id="rId65"/>
    <p:sldId id="607" r:id="rId66"/>
    <p:sldId id="344" r:id="rId67"/>
    <p:sldId id="347" r:id="rId68"/>
    <p:sldId id="321" r:id="rId69"/>
    <p:sldId id="345" r:id="rId70"/>
    <p:sldId id="348" r:id="rId71"/>
    <p:sldId id="640" r:id="rId72"/>
    <p:sldId id="430" r:id="rId73"/>
    <p:sldId id="609" r:id="rId74"/>
    <p:sldId id="563" r:id="rId75"/>
    <p:sldId id="615" r:id="rId76"/>
    <p:sldId id="611" r:id="rId77"/>
    <p:sldId id="616" r:id="rId78"/>
    <p:sldId id="617" r:id="rId79"/>
    <p:sldId id="618" r:id="rId80"/>
    <p:sldId id="665" r:id="rId81"/>
    <p:sldId id="613" r:id="rId82"/>
    <p:sldId id="663" r:id="rId83"/>
    <p:sldId id="643" r:id="rId84"/>
    <p:sldId id="644" r:id="rId85"/>
    <p:sldId id="645" r:id="rId86"/>
    <p:sldId id="646" r:id="rId87"/>
    <p:sldId id="647" r:id="rId88"/>
    <p:sldId id="648" r:id="rId89"/>
    <p:sldId id="649" r:id="rId90"/>
    <p:sldId id="650" r:id="rId91"/>
    <p:sldId id="651" r:id="rId92"/>
    <p:sldId id="652" r:id="rId93"/>
    <p:sldId id="653" r:id="rId94"/>
    <p:sldId id="654" r:id="rId95"/>
    <p:sldId id="655" r:id="rId96"/>
    <p:sldId id="656" r:id="rId97"/>
    <p:sldId id="657" r:id="rId98"/>
    <p:sldId id="658" r:id="rId99"/>
    <p:sldId id="659" r:id="rId100"/>
    <p:sldId id="660" r:id="rId101"/>
    <p:sldId id="661" r:id="rId102"/>
    <p:sldId id="662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1F2226"/>
    <a:srgbClr val="1E2026"/>
    <a:srgbClr val="F7710D"/>
    <a:srgbClr val="E7EE43"/>
    <a:srgbClr val="CFF938"/>
    <a:srgbClr val="FFFC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slide" Target="slides/slide101.xml"/><Relationship Id="rId25" Type="http://schemas.openxmlformats.org/officeDocument/2006/relationships/slide" Target="slides/slide24.xml"/><Relationship Id="rId106" Type="http://schemas.openxmlformats.org/officeDocument/2006/relationships/presProps" Target="presProps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107" Type="http://schemas.openxmlformats.org/officeDocument/2006/relationships/viewProps" Target="viewProps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slide" Target="slides/slide102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109" Type="http://schemas.openxmlformats.org/officeDocument/2006/relationships/tableStyles" Target="tableStyles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08" Type="http://schemas.openxmlformats.org/officeDocument/2006/relationships/theme" Target="theme/theme1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ict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B9D3-2ECF-D949-B21A-DD85A6D719D3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001B-5815-D345-A59F-543E7743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9E11A586-7205-4AD5-A6D2-10355BACD14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4AF3FAE6-4E64-45A0-B847-A136D965340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F726FB05-A0B6-4A38-A53A-C178C3F00B8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AA85E5BE-A006-4044-B6D6-6ACA7C1CEE6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D3B12599-AFEE-4952-B9C8-462856C3ED6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03A0C188-12F0-4AC5-8997-8B35F536ECC7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E5BA44D0-4786-4235-95F1-75A4D69E0A89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Capella</a:t>
            </a:r>
            <a:r>
              <a:rPr lang="en-US" dirty="0" smtClean="0"/>
              <a:t>,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coronal </a:t>
            </a:r>
            <a:r>
              <a:rPr lang="en-US" baseline="0" dirty="0" smtClean="0"/>
              <a:t>source, has </a:t>
            </a:r>
            <a:r>
              <a:rPr lang="en-US" b="1" baseline="0" dirty="0" smtClean="0"/>
              <a:t>hotter plasma </a:t>
            </a:r>
            <a:r>
              <a:rPr lang="en-US" baseline="0" dirty="0" smtClean="0"/>
              <a:t>(larger H/He ratios)…but note, </a:t>
            </a:r>
            <a:r>
              <a:rPr lang="en-US" b="1" baseline="0" dirty="0" smtClean="0"/>
              <a:t>overall</a:t>
            </a:r>
            <a:r>
              <a:rPr lang="en-US" baseline="0" dirty="0" smtClean="0"/>
              <a:t>, the </a:t>
            </a:r>
            <a:r>
              <a:rPr lang="en-US" b="1" baseline="0" dirty="0" smtClean="0"/>
              <a:t>O star</a:t>
            </a:r>
            <a:r>
              <a:rPr lang="en-US" baseline="0" dirty="0" smtClean="0"/>
              <a:t>, zeta Pup’s spectrum is </a:t>
            </a:r>
            <a:r>
              <a:rPr lang="en-US" b="1" baseline="0" dirty="0" smtClean="0"/>
              <a:t>harder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Capella</a:t>
            </a:r>
            <a:r>
              <a:rPr lang="en-US" dirty="0" smtClean="0"/>
              <a:t>,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coronal </a:t>
            </a:r>
            <a:r>
              <a:rPr lang="en-US" baseline="0" dirty="0" smtClean="0"/>
              <a:t>source, has </a:t>
            </a:r>
            <a:r>
              <a:rPr lang="en-US" b="1" baseline="0" dirty="0" smtClean="0"/>
              <a:t>hotter plasma </a:t>
            </a:r>
            <a:r>
              <a:rPr lang="en-US" baseline="0" dirty="0" smtClean="0"/>
              <a:t>(larger H/He ratios)…but note, </a:t>
            </a:r>
            <a:r>
              <a:rPr lang="en-US" b="1" baseline="0" dirty="0" smtClean="0"/>
              <a:t>overall</a:t>
            </a:r>
            <a:r>
              <a:rPr lang="en-US" baseline="0" dirty="0" smtClean="0"/>
              <a:t>, the </a:t>
            </a:r>
            <a:r>
              <a:rPr lang="en-US" b="1" baseline="0" dirty="0" smtClean="0"/>
              <a:t>O star</a:t>
            </a:r>
            <a:r>
              <a:rPr lang="en-US" baseline="0" dirty="0" smtClean="0"/>
              <a:t>, zeta Pup’s spectrum is </a:t>
            </a:r>
            <a:r>
              <a:rPr lang="en-US" b="1" baseline="0" dirty="0" smtClean="0"/>
              <a:t>harder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 dirty="0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broad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broad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7710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7710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7EE4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7/22/10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F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58ED5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8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4" Type="http://schemas.openxmlformats.org/officeDocument/2006/relationships/oleObject" Target="../embeddings/Microsoft_Equation3.bin"/><Relationship Id="rId10" Type="http://schemas.openxmlformats.org/officeDocument/2006/relationships/image" Target="../media/image25.jpeg"/><Relationship Id="rId5" Type="http://schemas.openxmlformats.org/officeDocument/2006/relationships/oleObject" Target="../embeddings/Microsoft_Equation4.bin"/><Relationship Id="rId7" Type="http://schemas.openxmlformats.org/officeDocument/2006/relationships/image" Target="../media/image22.jpeg"/><Relationship Id="rId11" Type="http://schemas.openxmlformats.org/officeDocument/2006/relationships/image" Target="../media/image2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Relationship Id="rId9" Type="http://schemas.openxmlformats.org/officeDocument/2006/relationships/image" Target="../media/image24.jpeg"/><Relationship Id="rId3" Type="http://schemas.openxmlformats.org/officeDocument/2006/relationships/notesSlide" Target="../notesSlides/notesSlide12.xml"/><Relationship Id="rId6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6.xml"/><Relationship Id="rId5" Type="http://schemas.openxmlformats.org/officeDocument/2006/relationships/oleObject" Target="../embeddings/Microsoft_Equation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35.png"/><Relationship Id="rId7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9.xml"/><Relationship Id="rId6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3.xml"/><Relationship Id="rId5" Type="http://schemas.openxmlformats.org/officeDocument/2006/relationships/oleObject" Target="../embeddings/Microsoft_Equation8.bin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4.xml"/><Relationship Id="rId5" Type="http://schemas.openxmlformats.org/officeDocument/2006/relationships/oleObject" Target="../embeddings/Microsoft_Equation9.bin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5.xml"/><Relationship Id="rId5" Type="http://schemas.openxmlformats.org/officeDocument/2006/relationships/oleObject" Target="../embeddings/Microsoft_Equation10.bin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1.png"/><Relationship Id="rId4" Type="http://schemas.openxmlformats.org/officeDocument/2006/relationships/image" Target="../media/image3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6.xml"/><Relationship Id="rId5" Type="http://schemas.openxmlformats.org/officeDocument/2006/relationships/oleObject" Target="../embeddings/Microsoft_Equation1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F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06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X-ray Spectral Diagnostics of Activity in O and Early-B Stars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671" y="1782432"/>
            <a:ext cx="5327134" cy="74692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D2E1FF"/>
                </a:solidFill>
              </a:rPr>
              <a:t>wind shocks and mass-loss rates</a:t>
            </a:r>
            <a:endParaRPr lang="en-US" sz="2800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043" y="2690335"/>
            <a:ext cx="523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latin typeface="Corbel"/>
                <a:cs typeface="Corbel"/>
              </a:rPr>
              <a:t>David Cohen</a:t>
            </a:r>
            <a:br>
              <a:rPr lang="en-US" sz="2400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sz="2400" dirty="0" smtClean="0">
                <a:solidFill>
                  <a:srgbClr val="D2E1FF"/>
                </a:solidFill>
                <a:latin typeface="Corbel"/>
                <a:cs typeface="Corbel"/>
              </a:rPr>
              <a:t>Swarthmore College</a:t>
            </a:r>
            <a:endParaRPr lang="en-US" sz="2400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45" y="4278830"/>
            <a:ext cx="3062267" cy="22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818" y="4282440"/>
            <a:ext cx="1691791" cy="225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fexvii_15014_both_smooth_2mods_meg_feb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0610" y="4277041"/>
            <a:ext cx="3136764" cy="22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And lack of evidence for porosity…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leads us to suggest visualization in upper left is </a:t>
            </a:r>
            <a:r>
              <a:rPr lang="en-US" b="1" dirty="0" smtClean="0">
                <a:solidFill>
                  <a:srgbClr val="D2E1FF"/>
                </a:solidFill>
              </a:rPr>
              <a:t>closest </a:t>
            </a:r>
            <a:r>
              <a:rPr lang="en-US" dirty="0" smtClean="0">
                <a:solidFill>
                  <a:srgbClr val="D2E1FF"/>
                </a:solidFill>
              </a:rPr>
              <a:t>to reality</a:t>
            </a:r>
          </a:p>
        </p:txBody>
      </p:sp>
      <p:sp>
        <p:nvSpPr>
          <p:cNvPr id="10" name="Frame 9"/>
          <p:cNvSpPr/>
          <p:nvPr/>
        </p:nvSpPr>
        <p:spPr bwMode="auto">
          <a:xfrm>
            <a:off x="304800" y="0"/>
            <a:ext cx="2514600" cy="2514600"/>
          </a:xfrm>
          <a:prstGeom prst="frame">
            <a:avLst/>
          </a:prstGeom>
          <a:solidFill>
            <a:srgbClr val="F26815"/>
          </a:solidFill>
          <a:ln w="22225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Though simulations suggest </a:t>
            </a:r>
            <a:r>
              <a:rPr lang="en-US" b="1" dirty="0" smtClean="0">
                <a:solidFill>
                  <a:srgbClr val="D2E1FF"/>
                </a:solidFill>
              </a:rPr>
              <a:t>even smaller-scale clumping</a:t>
            </a:r>
          </a:p>
        </p:txBody>
      </p:sp>
      <p:sp>
        <p:nvSpPr>
          <p:cNvPr id="10" name="Frame 9"/>
          <p:cNvSpPr/>
          <p:nvPr/>
        </p:nvSpPr>
        <p:spPr bwMode="auto">
          <a:xfrm>
            <a:off x="304800" y="0"/>
            <a:ext cx="2514600" cy="2514600"/>
          </a:xfrm>
          <a:prstGeom prst="frame">
            <a:avLst/>
          </a:prstGeom>
          <a:solidFill>
            <a:srgbClr val="F26815"/>
          </a:solidFill>
          <a:ln w="22225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pic>
        <p:nvPicPr>
          <p:cNvPr id="11" name="Picture 3" descr="dessart_owocki_img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34479"/>
            <a:ext cx="6477000" cy="401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825" y="257200"/>
            <a:ext cx="713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</a:rPr>
              <a:t>Incidentally, you </a:t>
            </a:r>
            <a:r>
              <a:rPr lang="en-US" sz="2400" b="1" dirty="0" smtClean="0">
                <a:solidFill>
                  <a:srgbClr val="D2E1FF"/>
                </a:solidFill>
              </a:rPr>
              <a:t>can </a:t>
            </a:r>
            <a:r>
              <a:rPr lang="en-US" sz="2400" dirty="0" smtClean="0">
                <a:solidFill>
                  <a:srgbClr val="D2E1FF"/>
                </a:solidFill>
              </a:rPr>
              <a:t>fit the </a:t>
            </a:r>
            <a:r>
              <a:rPr lang="en-US" sz="2400" i="1" dirty="0" smtClean="0">
                <a:solidFill>
                  <a:srgbClr val="D2E1FF"/>
                </a:solidFill>
              </a:rPr>
              <a:t>Chandra </a:t>
            </a:r>
            <a:r>
              <a:rPr lang="en-US" sz="2400" dirty="0" smtClean="0">
                <a:solidFill>
                  <a:srgbClr val="D2E1FF"/>
                </a:solidFill>
              </a:rPr>
              <a:t>line profiles with a porous model</a:t>
            </a:r>
            <a:endParaRPr lang="en-US" sz="2400" dirty="0">
              <a:solidFill>
                <a:srgbClr val="D2E1FF"/>
              </a:solidFill>
            </a:endParaRPr>
          </a:p>
        </p:txBody>
      </p:sp>
      <p:pic>
        <p:nvPicPr>
          <p:cNvPr id="3" name="Picture 2" descr="fexvii_15014_isoporosity_both_taustar8_m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25" y="1663250"/>
            <a:ext cx="4902040" cy="3531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8404" y="2025451"/>
            <a:ext cx="2299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</a:rPr>
              <a:t>But, the fit isn’t as good and it requires a porosity length of 3 R</a:t>
            </a:r>
            <a:r>
              <a:rPr lang="en-US" sz="2400" baseline="-25000" dirty="0" smtClean="0">
                <a:solidFill>
                  <a:srgbClr val="F7710D"/>
                </a:solidFill>
              </a:rPr>
              <a:t>*</a:t>
            </a:r>
            <a:r>
              <a:rPr lang="en-US" sz="2400" dirty="0" smtClean="0">
                <a:solidFill>
                  <a:srgbClr val="F7710D"/>
                </a:solidFill>
              </a:rPr>
              <a:t>!</a:t>
            </a:r>
            <a:endParaRPr lang="en-US" sz="24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i="1" dirty="0" smtClean="0"/>
              <a:t>Chandra </a:t>
            </a:r>
            <a:r>
              <a:rPr lang="en-US" dirty="0" smtClean="0"/>
              <a:t>HETGS (R &lt; 1000)</a:t>
            </a:r>
            <a:endParaRPr lang="en-US" dirty="0"/>
          </a:p>
        </p:txBody>
      </p:sp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701800" y="2468033"/>
            <a:ext cx="22013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087037" y="2470418"/>
            <a:ext cx="22436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43667" y="2040467"/>
            <a:ext cx="158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~2000 km/</a:t>
            </a:r>
            <a:r>
              <a:rPr lang="en-US" sz="1400" dirty="0" err="1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 ~ </a:t>
            </a:r>
            <a:r>
              <a:rPr lang="en-US" sz="1400" dirty="0" err="1" smtClean="0">
                <a:solidFill>
                  <a:srgbClr val="FF0000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inf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23305" y="185738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23305" y="5609222"/>
            <a:ext cx="2878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</a:t>
            </a:r>
            <a:r>
              <a:rPr lang="en-US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unresolved</a:t>
            </a:r>
            <a:endParaRPr lang="en-US" sz="1800" i="1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pic>
        <p:nvPicPr>
          <p:cNvPr id="15" name="Picture 3" descr="zetapup_meg_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5738"/>
            <a:ext cx="4513263" cy="32353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pic>
        <p:nvPicPr>
          <p:cNvPr id="16" name="Picture 2" descr="capella_meg_n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635375"/>
            <a:ext cx="4495801" cy="32226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805898" y="3411823"/>
            <a:ext cx="5989644" cy="1588"/>
          </a:xfrm>
          <a:prstGeom prst="line">
            <a:avLst/>
          </a:prstGeom>
          <a:ln w="9525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5306" y="5369668"/>
            <a:ext cx="18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Profile shape assumes beta velocity law and onset radius, R</a:t>
            </a:r>
            <a:r>
              <a:rPr lang="en-US" baseline="-25000" dirty="0" smtClean="0">
                <a:solidFill>
                  <a:srgbClr val="D2E1FF"/>
                </a:solidFill>
              </a:rPr>
              <a:t>o</a:t>
            </a:r>
            <a:endParaRPr lang="en-US" baseline="-25000" dirty="0">
              <a:solidFill>
                <a:srgbClr val="D2E1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0" y="2946400"/>
            <a:ext cx="298450" cy="1651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65650" y="295275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</a:rPr>
              <a:t>R</a:t>
            </a:r>
            <a:r>
              <a:rPr lang="en-US" baseline="-25000" dirty="0" smtClean="0">
                <a:solidFill>
                  <a:srgbClr val="F7710D"/>
                </a:solidFill>
              </a:rPr>
              <a:t>o</a:t>
            </a:r>
            <a:endParaRPr lang="en-US" baseline="-250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624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X-ray emission from normal, effectively single and non-magnetic O and early-B stars</a:t>
            </a:r>
          </a:p>
          <a:p>
            <a:pPr>
              <a:spcAft>
                <a:spcPts val="600"/>
              </a:spcAft>
            </a:pP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D2E1FF"/>
                </a:solidFill>
              </a:rPr>
              <a:t>What does it tell us about high-energy process and about the winds on </a:t>
            </a:r>
            <a:r>
              <a:rPr lang="en-US" i="1" dirty="0" smtClean="0"/>
              <a:t>these stars? </a:t>
            </a:r>
            <a:endParaRPr lang="en-US" i="1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graphicFrame>
        <p:nvGraphicFramePr>
          <p:cNvPr id="3" name="Object 1043"/>
          <p:cNvGraphicFramePr>
            <a:graphicFrameLocks noChangeAspect="1"/>
          </p:cNvGraphicFramePr>
          <p:nvPr/>
        </p:nvGraphicFramePr>
        <p:xfrm>
          <a:off x="6477000" y="1966746"/>
          <a:ext cx="2667000" cy="752475"/>
        </p:xfrm>
        <a:graphic>
          <a:graphicData uri="http://schemas.openxmlformats.org/presentationml/2006/ole">
            <p:oleObj spid="_x0000_s394242" name="Equation" r:id="rId4" imgW="10795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graphicFrame>
        <p:nvGraphicFramePr>
          <p:cNvPr id="3" name="Object 1043"/>
          <p:cNvGraphicFramePr>
            <a:graphicFrameLocks noChangeAspect="1"/>
          </p:cNvGraphicFramePr>
          <p:nvPr/>
        </p:nvGraphicFramePr>
        <p:xfrm>
          <a:off x="6477000" y="1966746"/>
          <a:ext cx="2667000" cy="752475"/>
        </p:xfrm>
        <a:graphic>
          <a:graphicData uri="http://schemas.openxmlformats.org/presentationml/2006/ole">
            <p:oleObj spid="_x0000_s395266" name="Equation" r:id="rId4" imgW="1079500" imgH="30480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7035952" y="1181359"/>
            <a:ext cx="1167319" cy="747020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7265578" y="3175971"/>
            <a:ext cx="1184292" cy="270796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0737" y="214787"/>
            <a:ext cx="162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</a:rPr>
              <a:t>Universal property of the wind</a:t>
            </a:r>
            <a:endParaRPr lang="en-US" dirty="0">
              <a:solidFill>
                <a:srgbClr val="CFF93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3137" y="3903515"/>
            <a:ext cx="162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FF938"/>
                </a:solidFill>
              </a:rPr>
              <a:t>z</a:t>
            </a:r>
            <a:r>
              <a:rPr lang="en-US" b="1" dirty="0" smtClean="0">
                <a:solidFill>
                  <a:srgbClr val="CFF938"/>
                </a:solidFill>
              </a:rPr>
              <a:t> </a:t>
            </a:r>
            <a:r>
              <a:rPr lang="en-US" dirty="0" smtClean="0">
                <a:solidFill>
                  <a:srgbClr val="CFF938"/>
                </a:solidFill>
              </a:rPr>
              <a:t>different for each point</a:t>
            </a:r>
            <a:endParaRPr lang="en-US" dirty="0">
              <a:solidFill>
                <a:srgbClr val="CFF9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ewollman_v2_slide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5575"/>
            <a:ext cx="875347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23305" y="185738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23305" y="5609222"/>
            <a:ext cx="2878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</a:t>
            </a:r>
            <a:r>
              <a:rPr lang="en-US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unresolved</a:t>
            </a:r>
            <a:endParaRPr lang="en-US" sz="1800" i="1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pic>
        <p:nvPicPr>
          <p:cNvPr id="15" name="Picture 3" descr="zetapup_meg_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5738"/>
            <a:ext cx="4513263" cy="32353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pic>
        <p:nvPicPr>
          <p:cNvPr id="16" name="Picture 2" descr="capella_meg_n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635375"/>
            <a:ext cx="4495801" cy="32226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805898" y="3411823"/>
            <a:ext cx="5989644" cy="1588"/>
          </a:xfrm>
          <a:prstGeom prst="line">
            <a:avLst/>
          </a:prstGeom>
          <a:ln w="9525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 descr="ewollman_v2_slide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9920" y="694344"/>
            <a:ext cx="3234080" cy="241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1027"/>
          <p:cNvSpPr txBox="1">
            <a:spLocks noChangeArrowheads="1"/>
          </p:cNvSpPr>
          <p:nvPr/>
        </p:nvSpPr>
        <p:spPr bwMode="auto">
          <a:xfrm>
            <a:off x="136525" y="501332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zh-TW" altLang="en-US">
              <a:solidFill>
                <a:schemeClr val="tx1"/>
              </a:solidFill>
              <a:effectLst/>
              <a:latin typeface="Times" pitchFamily="-106" charset="0"/>
              <a:ea typeface="新細明體" pitchFamily="-106" charset="-120"/>
            </a:endParaRPr>
          </a:p>
        </p:txBody>
      </p:sp>
      <p:sp>
        <p:nvSpPr>
          <p:cNvPr id="110597" name="Text Box 1038"/>
          <p:cNvSpPr txBox="1">
            <a:spLocks noChangeArrowheads="1"/>
          </p:cNvSpPr>
          <p:nvPr/>
        </p:nvSpPr>
        <p:spPr bwMode="auto">
          <a:xfrm>
            <a:off x="2057400" y="0"/>
            <a:ext cx="2133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>
                <a:solidFill>
                  <a:schemeClr val="tx1"/>
                </a:solidFill>
                <a:effectLst/>
                <a:latin typeface="Symbol" pitchFamily="-106" charset="2"/>
                <a:ea typeface="新細明體" pitchFamily="-106" charset="-120"/>
              </a:rPr>
              <a:t>t</a:t>
            </a:r>
            <a:r>
              <a:rPr lang="en-US" altLang="zh-TW" sz="2800" baseline="-25000">
                <a:solidFill>
                  <a:schemeClr val="tx1"/>
                </a:solidFill>
                <a:effectLst/>
                <a:latin typeface="Symbol" pitchFamily="-106" charset="2"/>
                <a:ea typeface="新細明體" pitchFamily="-106" charset="-120"/>
                <a:sym typeface="Symbol" pitchFamily="-106" charset="2"/>
              </a:rPr>
              <a:t></a:t>
            </a:r>
            <a:r>
              <a:rPr lang="en-US" altLang="zh-TW" sz="2800">
                <a:solidFill>
                  <a:schemeClr val="tx1"/>
                </a:solidFill>
                <a:effectLst/>
                <a:ea typeface="新細明體" pitchFamily="-106" charset="-120"/>
              </a:rPr>
              <a:t>=1,</a:t>
            </a:r>
            <a:r>
              <a:rPr lang="en-US" altLang="zh-TW" sz="2800">
                <a:solidFill>
                  <a:srgbClr val="FF0000"/>
                </a:solidFill>
                <a:effectLst/>
                <a:ea typeface="新細明體" pitchFamily="-106" charset="-120"/>
              </a:rPr>
              <a:t>2</a:t>
            </a:r>
            <a:r>
              <a:rPr lang="en-US" altLang="zh-TW" sz="2800">
                <a:solidFill>
                  <a:schemeClr val="tx1"/>
                </a:solidFill>
                <a:effectLst/>
                <a:ea typeface="新細明體" pitchFamily="-106" charset="-120"/>
              </a:rPr>
              <a:t>,</a:t>
            </a:r>
            <a:r>
              <a:rPr lang="en-US" altLang="zh-TW" sz="2800">
                <a:solidFill>
                  <a:schemeClr val="accent2"/>
                </a:solidFill>
                <a:effectLst/>
                <a:ea typeface="新細明體" pitchFamily="-106" charset="-120"/>
              </a:rPr>
              <a:t>8</a:t>
            </a:r>
            <a:endParaRPr lang="en-US" altLang="zh-TW" sz="2800">
              <a:solidFill>
                <a:schemeClr val="tx1"/>
              </a:solidFill>
              <a:effectLst/>
              <a:latin typeface="Georgia" pitchFamily="-106" charset="0"/>
              <a:ea typeface="新細明體" pitchFamily="-106" charset="-120"/>
            </a:endParaRPr>
          </a:p>
        </p:txBody>
      </p:sp>
      <p:sp>
        <p:nvSpPr>
          <p:cNvPr id="402447" name="Text Box 1039"/>
          <p:cNvSpPr txBox="1">
            <a:spLocks noChangeArrowheads="1"/>
          </p:cNvSpPr>
          <p:nvPr/>
        </p:nvSpPr>
        <p:spPr bwMode="auto">
          <a:xfrm>
            <a:off x="5029200" y="11430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 parameters: </a:t>
            </a:r>
            <a:r>
              <a:rPr lang="en-US" altLang="zh-TW" sz="24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zh-TW" sz="24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6" charset="0"/>
              </a:rPr>
              <a:t> </a:t>
            </a:r>
            <a:r>
              <a:rPr lang="en-US" altLang="zh-TW" sz="28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altLang="zh-TW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zh-TW" sz="28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5715000" y="2286000"/>
            <a:ext cx="2667000" cy="3490913"/>
            <a:chOff x="336" y="1776"/>
            <a:chExt cx="1680" cy="2199"/>
          </a:xfrm>
        </p:grpSpPr>
        <p:graphicFrame>
          <p:nvGraphicFramePr>
            <p:cNvPr id="110594" name="Object 1041"/>
            <p:cNvGraphicFramePr>
              <a:graphicFrameLocks noChangeAspect="1"/>
            </p:cNvGraphicFramePr>
            <p:nvPr/>
          </p:nvGraphicFramePr>
          <p:xfrm>
            <a:off x="432" y="3072"/>
            <a:ext cx="1440" cy="903"/>
          </p:xfrm>
          <a:graphic>
            <a:graphicData uri="http://schemas.openxmlformats.org/presentationml/2006/ole">
              <p:oleObj spid="_x0000_s402434" name="Equation" r:id="rId4" imgW="787400" imgH="495300" progId="Equation.3">
                <p:embed/>
              </p:oleObj>
            </a:graphicData>
          </a:graphic>
        </p:graphicFrame>
        <p:sp>
          <p:nvSpPr>
            <p:cNvPr id="110613" name="Text Box 1042"/>
            <p:cNvSpPr txBox="1">
              <a:spLocks noChangeArrowheads="1"/>
            </p:cNvSpPr>
            <p:nvPr/>
          </p:nvSpPr>
          <p:spPr bwMode="auto">
            <a:xfrm>
              <a:off x="336" y="1776"/>
              <a:ext cx="1680" cy="4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i="1" dirty="0" err="1">
                  <a:solidFill>
                    <a:srgbClr val="404242"/>
                  </a:solidFill>
                  <a:effectLst/>
                </a:rPr>
                <a:t>j</a:t>
              </a:r>
              <a:r>
                <a:rPr lang="en-US" altLang="zh-TW" i="1" dirty="0">
                  <a:solidFill>
                    <a:srgbClr val="404242"/>
                  </a:solidFill>
                  <a:effectLst/>
                </a:rPr>
                <a:t> ~ </a:t>
              </a:r>
              <a:r>
                <a:rPr lang="en-US" altLang="zh-TW" dirty="0">
                  <a:solidFill>
                    <a:srgbClr val="404242"/>
                  </a:solidFill>
                  <a:effectLst/>
                  <a:latin typeface="Times New Roman" pitchFamily="-106" charset="0"/>
                  <a:sym typeface="Symbol" pitchFamily="-106" charset="2"/>
                </a:rPr>
                <a:t> </a:t>
              </a:r>
              <a:r>
                <a:rPr lang="en-US" altLang="zh-TW" dirty="0">
                  <a:solidFill>
                    <a:srgbClr val="404242"/>
                  </a:solidFill>
                  <a:effectLst/>
                  <a:latin typeface="Symbol" pitchFamily="-106" charset="2"/>
                  <a:sym typeface="Symbol" pitchFamily="-106" charset="2"/>
                </a:rPr>
                <a:t></a:t>
              </a:r>
              <a:r>
                <a:rPr lang="en-US" altLang="zh-TW" baseline="30000" dirty="0">
                  <a:solidFill>
                    <a:srgbClr val="404242"/>
                  </a:solidFill>
                  <a:effectLst/>
                </a:rPr>
                <a:t>2  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for </a:t>
              </a:r>
              <a:r>
                <a:rPr lang="en-US" altLang="zh-TW" sz="1800" i="1" dirty="0" err="1">
                  <a:solidFill>
                    <a:srgbClr val="404242"/>
                  </a:solidFill>
                  <a:effectLst/>
                </a:rPr>
                <a:t>r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/R</a:t>
              </a:r>
              <a:r>
                <a:rPr lang="en-US" altLang="zh-TW" sz="1800" baseline="-25000" dirty="0">
                  <a:solidFill>
                    <a:srgbClr val="404242"/>
                  </a:solidFill>
                  <a:effectLst/>
                </a:rPr>
                <a:t>*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 &gt; </a:t>
              </a:r>
              <a:r>
                <a:rPr lang="en-US" altLang="zh-TW" sz="1800" dirty="0" smtClean="0">
                  <a:solidFill>
                    <a:srgbClr val="404242"/>
                  </a:solidFill>
                  <a:effectLst/>
                </a:rPr>
                <a:t>R</a:t>
              </a:r>
              <a:r>
                <a:rPr lang="en-US" altLang="zh-TW" sz="1800" baseline="-25000" dirty="0" smtClean="0">
                  <a:solidFill>
                    <a:srgbClr val="404242"/>
                  </a:solidFill>
                  <a:effectLst/>
                </a:rPr>
                <a:t>o</a:t>
              </a:r>
              <a:endParaRPr lang="en-US" altLang="zh-TW" sz="1800" dirty="0" smtClean="0">
                <a:solidFill>
                  <a:srgbClr val="404242"/>
                </a:solidFill>
                <a:effectLst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  =</a:t>
              </a:r>
              <a:r>
                <a:rPr lang="en-US" altLang="zh-TW" sz="1800" dirty="0" smtClean="0">
                  <a:solidFill>
                    <a:srgbClr val="404242"/>
                  </a:solidFill>
                  <a:effectLst/>
                </a:rPr>
                <a:t> 0  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otherwise</a:t>
              </a:r>
              <a:endParaRPr lang="en-US" altLang="zh-TW" sz="1800" dirty="0">
                <a:solidFill>
                  <a:srgbClr val="404242"/>
                </a:solidFill>
                <a:effectLst/>
                <a:latin typeface="Verdana" pitchFamily="-106" charset="0"/>
              </a:endParaRPr>
            </a:p>
          </p:txBody>
        </p:sp>
        <p:graphicFrame>
          <p:nvGraphicFramePr>
            <p:cNvPr id="110595" name="Object 1043"/>
            <p:cNvGraphicFramePr>
              <a:graphicFrameLocks noChangeAspect="1"/>
            </p:cNvGraphicFramePr>
            <p:nvPr/>
          </p:nvGraphicFramePr>
          <p:xfrm>
            <a:off x="336" y="2448"/>
            <a:ext cx="1680" cy="474"/>
          </p:xfrm>
          <a:graphic>
            <a:graphicData uri="http://schemas.openxmlformats.org/presentationml/2006/ole">
              <p:oleObj spid="_x0000_s402435" name="Equation" r:id="rId5" imgW="1079500" imgH="304800" progId="Equation.3">
                <p:embed/>
              </p:oleObj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263525"/>
            <a:ext cx="5029200" cy="6594475"/>
            <a:chOff x="0" y="166"/>
            <a:chExt cx="3168" cy="4154"/>
          </a:xfrm>
        </p:grpSpPr>
        <p:grpSp>
          <p:nvGrpSpPr>
            <p:cNvPr id="4" name="Group 1028"/>
            <p:cNvGrpSpPr>
              <a:grpSpLocks/>
            </p:cNvGrpSpPr>
            <p:nvPr/>
          </p:nvGrpSpPr>
          <p:grpSpPr bwMode="auto">
            <a:xfrm>
              <a:off x="0" y="166"/>
              <a:ext cx="3168" cy="4154"/>
              <a:chOff x="2496" y="240"/>
              <a:chExt cx="3024" cy="3989"/>
            </a:xfrm>
          </p:grpSpPr>
          <p:pic>
            <p:nvPicPr>
              <p:cNvPr id="110604" name="Picture 102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96" y="240"/>
                <a:ext cx="1009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5" name="Picture 10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96" y="1536"/>
                <a:ext cx="1007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6" name="Picture 103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96" y="2880"/>
                <a:ext cx="1007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7" name="Picture 103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552" y="384"/>
                <a:ext cx="1968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8" name="Picture 103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52" y="1632"/>
                <a:ext cx="1968" cy="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9" name="Picture 103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552" y="2928"/>
                <a:ext cx="1968" cy="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610" name="Text Box 1035"/>
              <p:cNvSpPr txBox="1">
                <a:spLocks noChangeArrowheads="1"/>
              </p:cNvSpPr>
              <p:nvPr/>
            </p:nvSpPr>
            <p:spPr bwMode="auto">
              <a:xfrm>
                <a:off x="4896" y="480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=1.5</a:t>
                </a:r>
              </a:p>
            </p:txBody>
          </p:sp>
          <p:sp>
            <p:nvSpPr>
              <p:cNvPr id="110611" name="Text Box 1036"/>
              <p:cNvSpPr txBox="1">
                <a:spLocks noChangeArrowheads="1"/>
              </p:cNvSpPr>
              <p:nvPr/>
            </p:nvSpPr>
            <p:spPr bwMode="auto">
              <a:xfrm>
                <a:off x="4896" y="1728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=3</a:t>
                </a:r>
              </a:p>
            </p:txBody>
          </p:sp>
          <p:sp>
            <p:nvSpPr>
              <p:cNvPr id="110612" name="Text Box 1037"/>
              <p:cNvSpPr txBox="1">
                <a:spLocks noChangeArrowheads="1"/>
              </p:cNvSpPr>
              <p:nvPr/>
            </p:nvSpPr>
            <p:spPr bwMode="auto">
              <a:xfrm>
                <a:off x="4896" y="2976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=10</a:t>
                </a:r>
              </a:p>
            </p:txBody>
          </p:sp>
        </p:grpSp>
        <p:sp>
          <p:nvSpPr>
            <p:cNvPr id="321557" name="Rectangle 21"/>
            <p:cNvSpPr>
              <a:spLocks noChangeArrowheads="1"/>
            </p:cNvSpPr>
            <p:nvPr/>
          </p:nvSpPr>
          <p:spPr bwMode="auto">
            <a:xfrm>
              <a:off x="816" y="192"/>
              <a:ext cx="144" cy="4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+mn-ea"/>
              </a:endParaRPr>
            </a:p>
          </p:txBody>
        </p:sp>
      </p:grp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-76200" y="-762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sym typeface="Symbol" charset="2"/>
              </a:rPr>
              <a:t></a:t>
            </a: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sym typeface="Symbol" charset="2"/>
              </a:rPr>
              <a:t> </a:t>
            </a: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= 1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contours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We fit these x-ray line profile models to each line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5197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find a best-fit </a:t>
            </a:r>
            <a:r>
              <a:rPr lang="en-US" sz="24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sz="24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3352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3404" y="1356211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*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2.0</a:t>
              </a:r>
            </a:p>
            <a:p>
              <a:pPr algn="ctr"/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R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o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1.5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007" y="0"/>
            <a:ext cx="8169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…and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confidence limits on these fitted parameter values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487007" y="838200"/>
            <a:ext cx="8169986" cy="5885773"/>
            <a:chOff x="487007" y="838200"/>
            <a:chExt cx="8169986" cy="5885773"/>
          </a:xfrm>
        </p:grpSpPr>
        <p:pic>
          <p:nvPicPr>
            <p:cNvPr id="112645" name="Picture 4" descr="fexvii_15014_smooth_both_contour35by3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007" y="838200"/>
              <a:ext cx="8169986" cy="588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6400" y="1219200"/>
              <a:ext cx="4191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26815"/>
                  </a:solidFill>
                  <a:effectLst/>
                  <a:latin typeface="Corbel"/>
                  <a:ea typeface="+mn-ea"/>
                  <a:cs typeface="Corbel"/>
                </a:rPr>
                <a:t>68, 90, 95% confidence limits</a:t>
              </a:r>
            </a:p>
          </p:txBody>
        </p:sp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1175539"/>
              <a:ext cx="2387600" cy="1720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focus on the </a:t>
            </a:r>
            <a:r>
              <a:rPr lang="en-US" i="1" dirty="0" smtClean="0"/>
              <a:t>R</a:t>
            </a:r>
            <a:r>
              <a:rPr lang="en-US" baseline="-25000" dirty="0" smtClean="0"/>
              <a:t>o</a:t>
            </a:r>
            <a:r>
              <a:rPr lang="en-US" dirty="0" smtClean="0"/>
              <a:t> parameter first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1906" y="1703951"/>
            <a:ext cx="56601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Note that for </a:t>
            </a:r>
            <a:r>
              <a:rPr lang="en-US" sz="2400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= 1, </a:t>
            </a:r>
            <a:br>
              <a:rPr lang="en-US" sz="2400" dirty="0" smtClean="0">
                <a:solidFill>
                  <a:srgbClr val="D2E1FF"/>
                </a:solidFill>
                <a:latin typeface="Corbel"/>
              </a:rPr>
            </a:br>
            <a:r>
              <a:rPr lang="en-US" sz="2400" dirty="0" err="1" smtClean="0">
                <a:solidFill>
                  <a:srgbClr val="D2E1FF"/>
                </a:solidFill>
                <a:latin typeface="Corbel"/>
              </a:rPr>
              <a:t>v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= 1/3 </a:t>
            </a:r>
            <a:r>
              <a:rPr lang="en-US" sz="2400" dirty="0" err="1" smtClean="0">
                <a:solidFill>
                  <a:srgbClr val="D2E1FF"/>
                </a:solidFill>
                <a:latin typeface="Corbel"/>
              </a:rPr>
              <a:t>v</a:t>
            </a:r>
            <a:r>
              <a:rPr lang="en-US" sz="2400" baseline="-25000" dirty="0" err="1" smtClean="0">
                <a:solidFill>
                  <a:srgbClr val="D2E1FF"/>
                </a:solidFill>
                <a:latin typeface="Corbel"/>
              </a:rPr>
              <a:t>inf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at 1.5 R</a:t>
            </a:r>
            <a:r>
              <a:rPr lang="en-US" sz="2400" baseline="-25000" dirty="0" smtClean="0">
                <a:solidFill>
                  <a:srgbClr val="D2E1FF"/>
                </a:solidFill>
                <a:latin typeface="Corbel"/>
              </a:rPr>
              <a:t>*</a:t>
            </a:r>
            <a:r>
              <a:rPr lang="en-US" sz="2400" dirty="0" smtClean="0">
                <a:solidFill>
                  <a:srgbClr val="D2E1FF"/>
                </a:solidFill>
              </a:rPr>
              <a:t> </a:t>
            </a:r>
            <a:br>
              <a:rPr lang="en-US" sz="2400" dirty="0" smtClean="0">
                <a:solidFill>
                  <a:srgbClr val="D2E1FF"/>
                </a:solidFill>
              </a:rPr>
            </a:br>
            <a:r>
              <a:rPr lang="en-US" sz="2400" dirty="0" err="1" smtClean="0">
                <a:solidFill>
                  <a:srgbClr val="D2E1FF"/>
                </a:solidFill>
              </a:rPr>
              <a:t>v</a:t>
            </a:r>
            <a:r>
              <a:rPr lang="en-US" sz="2400" dirty="0" smtClean="0">
                <a:solidFill>
                  <a:srgbClr val="D2E1FF"/>
                </a:solidFill>
              </a:rPr>
              <a:t> = 1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/2 </a:t>
            </a:r>
            <a:r>
              <a:rPr lang="en-US" sz="2400" dirty="0" err="1" smtClean="0">
                <a:solidFill>
                  <a:srgbClr val="D2E1FF"/>
                </a:solidFill>
                <a:latin typeface="Corbel"/>
              </a:rPr>
              <a:t>v</a:t>
            </a:r>
            <a:r>
              <a:rPr lang="en-US" sz="2400" baseline="-25000" dirty="0" err="1" smtClean="0">
                <a:solidFill>
                  <a:srgbClr val="D2E1FF"/>
                </a:solidFill>
                <a:latin typeface="Corbel"/>
              </a:rPr>
              <a:t>inf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at 2 R</a:t>
            </a:r>
            <a:r>
              <a:rPr lang="en-US" sz="2400" baseline="-25000" dirty="0" smtClean="0">
                <a:solidFill>
                  <a:srgbClr val="D2E1FF"/>
                </a:solidFill>
                <a:latin typeface="Corbel"/>
              </a:rPr>
              <a:t>*</a:t>
            </a:r>
            <a:endParaRPr lang="en-US" sz="2400" baseline="-25000" dirty="0">
              <a:solidFill>
                <a:srgbClr val="D2E1FF"/>
              </a:solidFill>
              <a:latin typeface="Corbel"/>
            </a:endParaRPr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957" y="3944702"/>
            <a:ext cx="1678063" cy="22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631" y="3944702"/>
            <a:ext cx="1674737" cy="22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249" y="3944702"/>
            <a:ext cx="1674737" cy="22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08800" cy="375261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D2E1FF"/>
                </a:solidFill>
              </a:rPr>
              <a:t>To go from the observed X-ray spectra to a physical picture: 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 marL="90963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D2E1FF"/>
                </a:solidFill>
              </a:rPr>
              <a:t>Kinematics and spatial distribution of the </a:t>
            </a:r>
            <a:br>
              <a:rPr lang="en-US" sz="2400" dirty="0" smtClean="0">
                <a:solidFill>
                  <a:srgbClr val="D2E1FF"/>
                </a:solidFill>
              </a:rPr>
            </a:br>
            <a:r>
              <a:rPr lang="en-US" sz="2400" dirty="0" smtClean="0">
                <a:solidFill>
                  <a:srgbClr val="D2E1FF"/>
                </a:solidFill>
              </a:rPr>
              <a:t>&gt; 1,000,000 K plasma</a:t>
            </a:r>
          </a:p>
          <a:p>
            <a:pPr marL="909638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909638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Column-density information that can be used to measure the mass-loss rate of these winds </a:t>
            </a:r>
            <a:endParaRPr lang="en-US" sz="24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4" y="771087"/>
            <a:ext cx="7914371" cy="570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814" y="0"/>
            <a:ext cx="814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Distribution of R</a:t>
            </a:r>
            <a:r>
              <a:rPr lang="en-US" sz="2400" baseline="-25000" dirty="0" smtClean="0">
                <a:solidFill>
                  <a:srgbClr val="D2E1FF"/>
                </a:solidFill>
              </a:rPr>
              <a:t>o</a:t>
            </a:r>
            <a:r>
              <a:rPr lang="en-US" sz="2400" dirty="0" smtClean="0">
                <a:solidFill>
                  <a:srgbClr val="D2E1FF"/>
                </a:solidFill>
              </a:rPr>
              <a:t> values in the Chandra spectrum of </a:t>
            </a:r>
            <a:r>
              <a:rPr lang="en-US" sz="2400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solidFill>
                  <a:srgbClr val="D2E1FF"/>
                </a:solidFill>
              </a:rPr>
              <a:t> Pup</a:t>
            </a:r>
            <a:endParaRPr lang="en-US" sz="2400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6473" y="1264143"/>
            <a:ext cx="479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</a:rPr>
              <a:t>Consistent with a global R</a:t>
            </a:r>
            <a:r>
              <a:rPr lang="en-US" sz="2400" baseline="-25000" dirty="0" smtClean="0">
                <a:solidFill>
                  <a:srgbClr val="F7710D"/>
                </a:solidFill>
              </a:rPr>
              <a:t>o</a:t>
            </a:r>
            <a:r>
              <a:rPr lang="en-US" sz="2400" dirty="0" smtClean="0">
                <a:solidFill>
                  <a:srgbClr val="F7710D"/>
                </a:solidFill>
              </a:rPr>
              <a:t> = 1.5 R</a:t>
            </a:r>
            <a:r>
              <a:rPr lang="en-US" sz="2400" baseline="-25000" dirty="0" smtClean="0">
                <a:solidFill>
                  <a:srgbClr val="F7710D"/>
                </a:solidFill>
              </a:rPr>
              <a:t>*</a:t>
            </a:r>
            <a:endParaRPr lang="en-US" sz="2400" baseline="-250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V</a:t>
            </a:r>
            <a:r>
              <a:rPr lang="en-US" sz="3200" baseline="-25000" dirty="0" err="1" smtClean="0"/>
              <a:t>inf</a:t>
            </a:r>
            <a:r>
              <a:rPr lang="en-US" sz="3200" dirty="0" smtClean="0"/>
              <a:t> can be constrained by the line fitting too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16" y="1256888"/>
            <a:ext cx="7112167" cy="51237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73375" y="2525428"/>
            <a:ext cx="2551198" cy="1543214"/>
            <a:chOff x="5273375" y="2525428"/>
            <a:chExt cx="2551198" cy="1543214"/>
          </a:xfrm>
        </p:grpSpPr>
        <p:sp>
          <p:nvSpPr>
            <p:cNvPr id="5" name="TextBox 4"/>
            <p:cNvSpPr txBox="1"/>
            <p:nvPr/>
          </p:nvSpPr>
          <p:spPr>
            <a:xfrm>
              <a:off x="5273375" y="3422311"/>
              <a:ext cx="2508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7710D"/>
                  </a:solidFill>
                </a:rPr>
                <a:t>68% conf. range for fit to these five points</a:t>
              </a:r>
              <a:endParaRPr lang="en-US" dirty="0">
                <a:solidFill>
                  <a:srgbClr val="F7710D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7708543" y="2639870"/>
              <a:ext cx="230471" cy="1588"/>
            </a:xfrm>
            <a:prstGeom prst="line">
              <a:avLst/>
            </a:prstGeom>
            <a:ln>
              <a:solidFill>
                <a:srgbClr val="F771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59465" y="1752176"/>
            <a:ext cx="3613910" cy="962977"/>
            <a:chOff x="1659465" y="1752176"/>
            <a:chExt cx="3613910" cy="96297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659465" y="2713565"/>
              <a:ext cx="465667" cy="1588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47295" y="1752176"/>
              <a:ext cx="292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FF938"/>
                  </a:solidFill>
                </a:rPr>
                <a:t>V</a:t>
              </a:r>
              <a:r>
                <a:rPr lang="en-US" baseline="-25000" dirty="0" err="1" smtClean="0">
                  <a:solidFill>
                    <a:srgbClr val="CFF938"/>
                  </a:solidFill>
                </a:rPr>
                <a:t>inf</a:t>
              </a:r>
              <a:r>
                <a:rPr lang="en-US" dirty="0" smtClean="0">
                  <a:solidFill>
                    <a:srgbClr val="CFF938"/>
                  </a:solidFill>
                </a:rPr>
                <a:t> from UV (2250 km/</a:t>
              </a:r>
              <a:r>
                <a:rPr lang="en-US" dirty="0" err="1" smtClean="0">
                  <a:solidFill>
                    <a:srgbClr val="CFF938"/>
                  </a:solidFill>
                </a:rPr>
                <a:t>s</a:t>
              </a:r>
              <a:r>
                <a:rPr lang="en-US" dirty="0" smtClean="0">
                  <a:solidFill>
                    <a:srgbClr val="CFF938"/>
                  </a:solidFill>
                </a:rPr>
                <a:t>)</a:t>
              </a:r>
              <a:endParaRPr lang="en-US" dirty="0">
                <a:solidFill>
                  <a:srgbClr val="CFF93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Kinematics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6763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Line widths and shapes are </a:t>
            </a:r>
            <a:r>
              <a:rPr lang="en-US" i="1" dirty="0" smtClean="0">
                <a:solidFill>
                  <a:srgbClr val="D2E1FF"/>
                </a:solidFill>
              </a:rPr>
              <a:t>consistent </a:t>
            </a:r>
            <a:r>
              <a:rPr lang="en-US" dirty="0" smtClean="0">
                <a:solidFill>
                  <a:srgbClr val="D2E1FF"/>
                </a:solidFill>
              </a:rPr>
              <a:t>with :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X-ray onset radius of ~ 1.5 R</a:t>
            </a:r>
            <a:r>
              <a:rPr lang="en-US" baseline="-25000" dirty="0" smtClean="0"/>
              <a:t>*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Same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 as the bulk, cold wind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see how absorption in the bulk, cool, partially ionized wind component affects the observed X-rays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06991" y="2807158"/>
            <a:ext cx="4449710" cy="3707702"/>
            <a:chOff x="279400" y="533400"/>
            <a:chExt cx="8632408" cy="6184900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5095806" y="609601"/>
              <a:ext cx="3816002" cy="46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2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12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360913" y="2970810"/>
              <a:ext cx="1189598" cy="46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6318" y="3198167"/>
            <a:ext cx="18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</a:rPr>
              <a:t>opacity</a:t>
            </a:r>
            <a:endParaRPr lang="en-US" sz="2400" dirty="0">
              <a:solidFill>
                <a:srgbClr val="F7710D"/>
              </a:solidFill>
            </a:endParaRPr>
          </a:p>
        </p:txBody>
      </p:sp>
      <p:pic>
        <p:nvPicPr>
          <p:cNvPr id="11" name="Picture 1" descr="ewollman_v2_slide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9832"/>
            <a:ext cx="3566714" cy="26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1041"/>
          <p:cNvGraphicFramePr>
            <a:graphicFrameLocks noChangeAspect="1"/>
          </p:cNvGraphicFramePr>
          <p:nvPr/>
        </p:nvGraphicFramePr>
        <p:xfrm>
          <a:off x="3429000" y="2528888"/>
          <a:ext cx="2286000" cy="1433512"/>
        </p:xfrm>
        <a:graphic>
          <a:graphicData uri="http://schemas.openxmlformats.org/presentationml/2006/ole">
            <p:oleObj spid="_x0000_s420866" name="Equation" r:id="rId4" imgW="787400" imgH="495300" progId="Equation.3">
              <p:embed/>
            </p:oleObj>
          </a:graphicData>
        </a:graphic>
      </p:graphicFrame>
      <p:cxnSp>
        <p:nvCxnSpPr>
          <p:cNvPr id="108548" name="Straight Arrow Connector 6"/>
          <p:cNvCxnSpPr>
            <a:cxnSpLocks noChangeShapeType="1"/>
          </p:cNvCxnSpPr>
          <p:nvPr/>
        </p:nvCxnSpPr>
        <p:spPr bwMode="auto">
          <a:xfrm rot="5400000">
            <a:off x="4982885" y="1325285"/>
            <a:ext cx="1616630" cy="106680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49" name="Straight Arrow Connector 7"/>
          <p:cNvCxnSpPr>
            <a:cxnSpLocks noChangeShapeType="1"/>
          </p:cNvCxnSpPr>
          <p:nvPr/>
        </p:nvCxnSpPr>
        <p:spPr bwMode="auto">
          <a:xfrm rot="16200000" flipH="1">
            <a:off x="3155499" y="1326698"/>
            <a:ext cx="1884053" cy="94895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50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5524500" y="4229100"/>
            <a:ext cx="990600" cy="76200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51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861260" y="4166059"/>
            <a:ext cx="1219202" cy="1116682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676400" y="381000"/>
            <a:ext cx="2895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opacity of the cold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81038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 mass-loss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181600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 terminal velocity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334000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radius of the star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1524000"/>
            <a:ext cx="1905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+mn-ea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6916738" y="1524000"/>
          <a:ext cx="1693862" cy="583357"/>
        </p:xfrm>
        <a:graphic>
          <a:graphicData uri="http://schemas.openxmlformats.org/presentationml/2006/ole">
            <p:oleObj spid="_x0000_s420867" name="Equation" r:id="rId5" imgW="774700" imgH="2667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" y="2582337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FF938"/>
                </a:solidFill>
                <a:latin typeface="Symbol" charset="2"/>
                <a:cs typeface="Symbol" charset="2"/>
              </a:rPr>
              <a:t>t</a:t>
            </a:r>
            <a:r>
              <a:rPr lang="en-US" sz="2800" baseline="-25000" dirty="0" smtClean="0">
                <a:solidFill>
                  <a:srgbClr val="CFF938"/>
                </a:solidFill>
                <a:latin typeface="Corbel"/>
                <a:cs typeface="Corbel"/>
              </a:rPr>
              <a:t>*</a:t>
            </a:r>
            <a:r>
              <a:rPr lang="en-US" sz="2800" dirty="0" smtClean="0">
                <a:solidFill>
                  <a:srgbClr val="CFF938"/>
                </a:solidFill>
                <a:latin typeface="Corbel"/>
                <a:cs typeface="Corbel"/>
              </a:rPr>
              <a:t> </a:t>
            </a:r>
            <a:r>
              <a:rPr lang="en-US" sz="2400" dirty="0" smtClean="0">
                <a:solidFill>
                  <a:srgbClr val="CFF938"/>
                </a:solidFill>
                <a:latin typeface="Corbel"/>
                <a:cs typeface="Corbel"/>
              </a:rPr>
              <a:t>is the key parameter describing the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opacity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04" y="610608"/>
            <a:ext cx="3959596" cy="807030"/>
          </a:xfrm>
        </p:spPr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bandpass</a:t>
            </a:r>
            <a:endParaRPr lang="en-US" dirty="0"/>
          </a:p>
        </p:txBody>
      </p:sp>
      <p:pic>
        <p:nvPicPr>
          <p:cNvPr id="4" name="Picture 3" descr="opacity_wind_vs_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20" y="1597707"/>
            <a:ext cx="7288160" cy="4907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6690" y="3215001"/>
            <a:ext cx="127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7710D"/>
                </a:solidFill>
              </a:rPr>
              <a:t>ISM</a:t>
            </a:r>
            <a:endParaRPr lang="en-US" sz="2400" dirty="0">
              <a:solidFill>
                <a:srgbClr val="F7710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9564" y="4806427"/>
            <a:ext cx="93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</a:rPr>
              <a:t>wind</a:t>
            </a:r>
            <a:endParaRPr lang="en-US" sz="24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opacity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04" y="610608"/>
            <a:ext cx="3959596" cy="807030"/>
          </a:xfrm>
        </p:spPr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bandpass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927920" y="1597707"/>
            <a:ext cx="7288160" cy="4907141"/>
            <a:chOff x="927920" y="1597707"/>
            <a:chExt cx="7288160" cy="4907141"/>
          </a:xfrm>
        </p:grpSpPr>
        <p:pic>
          <p:nvPicPr>
            <p:cNvPr id="4" name="Picture 3" descr="opacity_wind_vs_is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920" y="1597707"/>
              <a:ext cx="7288160" cy="4907141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950732" y="4211687"/>
              <a:ext cx="2371790" cy="9339"/>
            </a:xfrm>
            <a:prstGeom prst="line">
              <a:avLst/>
            </a:prstGeom>
            <a:ln>
              <a:solidFill>
                <a:srgbClr val="F771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38193" y="3842355"/>
            <a:ext cx="259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7710D"/>
                </a:solidFill>
              </a:rPr>
              <a:t>Chandra </a:t>
            </a:r>
            <a:r>
              <a:rPr lang="en-US" dirty="0" smtClean="0">
                <a:solidFill>
                  <a:srgbClr val="F7710D"/>
                </a:solidFill>
              </a:rPr>
              <a:t>HETGS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986"/>
            <a:ext cx="8229600" cy="1143000"/>
          </a:xfrm>
        </p:spPr>
        <p:txBody>
          <a:bodyPr/>
          <a:lstStyle/>
          <a:p>
            <a:r>
              <a:rPr lang="en-US" dirty="0" smtClean="0"/>
              <a:t>X-ray opacity 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8810" y="1035682"/>
            <a:ext cx="8007990" cy="5708590"/>
            <a:chOff x="279400" y="533400"/>
            <a:chExt cx="8632408" cy="6184900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445519" y="3028890"/>
              <a:ext cx="957893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4404" y="298984"/>
            <a:ext cx="3959596" cy="807030"/>
          </a:xfrm>
        </p:spPr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69175" y="1025639"/>
            <a:ext cx="3070777" cy="461665"/>
            <a:chOff x="3569175" y="1025639"/>
            <a:chExt cx="3070777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3569175" y="1025639"/>
              <a:ext cx="2826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7710D"/>
                  </a:solidFill>
                </a:rPr>
                <a:t>appropriate to </a:t>
              </a:r>
              <a:r>
                <a:rPr lang="en-US" sz="2400" dirty="0" err="1" smtClean="0">
                  <a:solidFill>
                    <a:srgbClr val="F7710D"/>
                  </a:solidFill>
                  <a:latin typeface="Symbol" charset="2"/>
                  <a:cs typeface="Symbol" charset="2"/>
                </a:rPr>
                <a:t>z</a:t>
              </a:r>
              <a:r>
                <a:rPr lang="en-US" sz="2400" dirty="0" smtClean="0">
                  <a:solidFill>
                    <a:srgbClr val="F7710D"/>
                  </a:solidFill>
                </a:rPr>
                <a:t> Pup</a:t>
              </a:r>
              <a:endParaRPr lang="en-US" sz="2400" dirty="0">
                <a:solidFill>
                  <a:srgbClr val="F7710D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6331650" y="1320770"/>
              <a:ext cx="308302" cy="1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524146" y="1864701"/>
            <a:ext cx="274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Opacity is bound-free, </a:t>
            </a:r>
            <a:br>
              <a:rPr lang="en-US" dirty="0" smtClean="0"/>
            </a:br>
            <a:r>
              <a:rPr lang="en-US" dirty="0" smtClean="0"/>
              <a:t>inner-shell </a:t>
            </a:r>
            <a:r>
              <a:rPr lang="en-US" dirty="0" err="1" smtClean="0"/>
              <a:t>photoionization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0223" y="2588076"/>
            <a:ext cx="244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ionization edges are labeled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the same Fe XVII line we saw a minute ago</a:t>
            </a:r>
            <a:endParaRPr lang="en-US" sz="24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743522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3352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3404" y="1356211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*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2.0</a:t>
              </a:r>
            </a:p>
            <a:p>
              <a:pPr algn="ctr"/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R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o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1.5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058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observer </a:t>
            </a:r>
            <a:b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on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optical depth contours</a:t>
            </a:r>
          </a:p>
        </p:txBody>
      </p:sp>
      <p:grpSp>
        <p:nvGrpSpPr>
          <p:cNvPr id="11" name="Group 18"/>
          <p:cNvGrpSpPr/>
          <p:nvPr/>
        </p:nvGrpSpPr>
        <p:grpSpPr>
          <a:xfrm>
            <a:off x="1905000" y="222102"/>
            <a:ext cx="5486400" cy="5816421"/>
            <a:chOff x="1905000" y="222102"/>
            <a:chExt cx="5486400" cy="5816421"/>
          </a:xfrm>
        </p:grpSpPr>
        <p:grpSp>
          <p:nvGrpSpPr>
            <p:cNvPr id="13" name="Group 17"/>
            <p:cNvGrpSpPr/>
            <p:nvPr/>
          </p:nvGrpSpPr>
          <p:grpSpPr>
            <a:xfrm>
              <a:off x="1905000" y="222102"/>
              <a:ext cx="5334000" cy="5816421"/>
              <a:chOff x="1905000" y="222102"/>
              <a:chExt cx="5334000" cy="5816421"/>
            </a:xfrm>
          </p:grpSpPr>
          <p:pic>
            <p:nvPicPr>
              <p:cNvPr id="2" name="Picture 1" descr="schemati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9778" y="819476"/>
                <a:ext cx="5244444" cy="5219047"/>
              </a:xfrm>
              <a:prstGeom prst="rect">
                <a:avLst/>
              </a:prstGeom>
            </p:spPr>
          </p:pic>
          <p:grpSp>
            <p:nvGrpSpPr>
              <p:cNvPr id="14" name="Group 10"/>
              <p:cNvGrpSpPr/>
              <p:nvPr/>
            </p:nvGrpSpPr>
            <p:grpSpPr>
              <a:xfrm>
                <a:off x="1905000" y="222102"/>
                <a:ext cx="5334000" cy="1990675"/>
                <a:chOff x="1905000" y="222102"/>
                <a:chExt cx="5334000" cy="1990675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3009900" y="222102"/>
                  <a:ext cx="3124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 smtClean="0">
                      <a:solidFill>
                        <a:srgbClr val="CFF938"/>
                      </a:solidFill>
                      <a:latin typeface="Symbol" charset="2"/>
                      <a:cs typeface="Symbol" charset="2"/>
                    </a:rPr>
                    <a:t>t</a:t>
                  </a:r>
                  <a:r>
                    <a:rPr lang="en-US" sz="2400" baseline="-25000" dirty="0" smtClean="0">
                      <a:solidFill>
                        <a:srgbClr val="CFF938"/>
                      </a:solidFill>
                      <a:latin typeface="Corbel"/>
                      <a:cs typeface="Corbel"/>
                    </a:rPr>
                    <a:t>*</a:t>
                  </a:r>
                  <a:r>
                    <a:rPr lang="en-US" sz="2400" dirty="0" smtClean="0">
                      <a:solidFill>
                        <a:srgbClr val="CFF938"/>
                      </a:solidFill>
                      <a:latin typeface="Corbel"/>
                      <a:cs typeface="Corbel"/>
                    </a:rPr>
                    <a:t> = 2 in this wind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905000" y="18288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-0.8v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438400" y="12192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-0.6v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581400" y="759023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-0.2v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800600" y="7620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+0.2v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019800" y="12954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+0.6v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77000" y="19050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+0.8v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5715000" y="5410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400" dirty="0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1400" dirty="0" smtClean="0">
                  <a:solidFill>
                    <a:srgbClr val="F26815"/>
                  </a:solidFill>
                </a:rPr>
                <a:t>= 0.3</a:t>
              </a:r>
              <a:endParaRPr lang="en-US" sz="1400" baseline="-250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4191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400" dirty="0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1400" dirty="0" smtClean="0">
                  <a:solidFill>
                    <a:srgbClr val="F26815"/>
                  </a:solidFill>
                </a:rPr>
                <a:t>= 1</a:t>
              </a:r>
              <a:endParaRPr lang="en-US" sz="1400" baseline="-250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35784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400" dirty="0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1400" dirty="0" smtClean="0">
                  <a:solidFill>
                    <a:srgbClr val="F26815"/>
                  </a:solidFill>
                </a:rPr>
                <a:t>= 3</a:t>
              </a:r>
              <a:endParaRPr lang="en-US" sz="1400" baseline="-25000" dirty="0" smtClean="0">
                <a:solidFill>
                  <a:srgbClr val="F268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62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The X-rays are quite time-steady, but the underlying processes are highly dynamic – </a:t>
            </a:r>
            <a:r>
              <a:rPr lang="en-US" i="1" dirty="0" smtClean="0">
                <a:solidFill>
                  <a:srgbClr val="D2E1FF"/>
                </a:solidFill>
              </a:rPr>
              <a:t>activity</a:t>
            </a:r>
            <a:endParaRPr lang="en-US" i="1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 – and thus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smtClean="0"/>
              <a:t>*</a:t>
            </a:r>
            <a:r>
              <a:rPr lang="en-US" dirty="0" smtClean="0"/>
              <a:t> –  at each wavelength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Pup: three emission lines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8.42 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12.13 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18.97 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405438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Recall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: </a:t>
            </a:r>
          </a:p>
        </p:txBody>
      </p:sp>
      <p:graphicFrame>
        <p:nvGraphicFramePr>
          <p:cNvPr id="116738" name="Object 1041"/>
          <p:cNvGraphicFramePr>
            <a:graphicFrameLocks noChangeAspect="1"/>
          </p:cNvGraphicFramePr>
          <p:nvPr/>
        </p:nvGraphicFramePr>
        <p:xfrm>
          <a:off x="3657600" y="4876800"/>
          <a:ext cx="2286000" cy="1433512"/>
        </p:xfrm>
        <a:graphic>
          <a:graphicData uri="http://schemas.openxmlformats.org/presentationml/2006/ole">
            <p:oleObj spid="_x0000_s434178" name="Equation" r:id="rId4" imgW="787400" imgH="495300" progId="Equation.3">
              <p:embed/>
            </p:oleObj>
          </a:graphicData>
        </a:graphic>
      </p:graphicFrame>
      <p:pic>
        <p:nvPicPr>
          <p:cNvPr id="15" name="Picture 14" descr="zpup_mgxii_842_presentation_bigsquar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3067401" cy="2209800"/>
          </a:xfrm>
          <a:prstGeom prst="rect">
            <a:avLst/>
          </a:prstGeom>
        </p:spPr>
      </p:pic>
      <p:pic>
        <p:nvPicPr>
          <p:cNvPr id="17" name="Picture 16" descr="zpup_nex_1213_presentation_bigsquar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676400"/>
            <a:ext cx="3066814" cy="2209376"/>
          </a:xfrm>
          <a:prstGeom prst="rect">
            <a:avLst/>
          </a:prstGeom>
        </p:spPr>
      </p:pic>
      <p:pic>
        <p:nvPicPr>
          <p:cNvPr id="18" name="Picture 17" descr="zpup_oviii_1897_presentation_bigsquar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0" y="1676400"/>
            <a:ext cx="3073400" cy="221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4" name="Picture 3" descr="zpup_taustar_3pt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00" y="336550"/>
              <a:ext cx="8585200" cy="61849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235325" y="419100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815431" y="4228306"/>
              <a:ext cx="990600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0800000" flipV="1">
              <a:off x="3273428" y="37433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3270250" y="47148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4524375" y="33972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559301" y="3235322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4559300" y="37496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347369" y="3491709"/>
              <a:ext cx="508003" cy="1584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889750" y="24320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6437312" y="2528891"/>
              <a:ext cx="1063626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 flipV="1">
              <a:off x="6931025" y="3060700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 flipV="1">
              <a:off x="6931025" y="19907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7526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Results from the 3 line fits shown previously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32817"/>
            <a:ext cx="8585200" cy="6184900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2209800" y="1524000"/>
          <a:ext cx="2057400" cy="1234440"/>
        </p:xfrm>
        <a:graphic>
          <a:graphicData uri="http://schemas.openxmlformats.org/presentationml/2006/ole">
            <p:oleObj spid="_x0000_s444418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06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291630" y="361888"/>
            <a:ext cx="8711259" cy="6165208"/>
            <a:chOff x="242144" y="533400"/>
            <a:chExt cx="8669664" cy="6184900"/>
          </a:xfrm>
        </p:grpSpPr>
        <p:pic>
          <p:nvPicPr>
            <p:cNvPr id="8" name="Picture 7" descr="opacities_ags05_CN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4" y="533400"/>
              <a:ext cx="8585201" cy="6184900"/>
            </a:xfrm>
            <a:prstGeom prst="rect">
              <a:avLst/>
            </a:prstGeom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0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7445519" y="3028890"/>
              <a:ext cx="957893" cy="40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79475" y="1456814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aphicFrame>
        <p:nvGraphicFramePr>
          <p:cNvPr id="112643" name="Object 1041"/>
          <p:cNvGraphicFramePr>
            <a:graphicFrameLocks noChangeAspect="1"/>
          </p:cNvGraphicFramePr>
          <p:nvPr/>
        </p:nvGraphicFramePr>
        <p:xfrm>
          <a:off x="2379475" y="2043048"/>
          <a:ext cx="2057400" cy="1235075"/>
        </p:xfrm>
        <a:graphic>
          <a:graphicData uri="http://schemas.openxmlformats.org/presentationml/2006/ole">
            <p:oleObj spid="_x0000_s446466" name="Equation" r:id="rId5" imgW="7874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448514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+mj-lt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  <a:latin typeface="+mj-lt"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+mj-lt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450562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+mj-lt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  <a:latin typeface="+mj-lt"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+mj-lt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  <p:pic>
        <p:nvPicPr>
          <p:cNvPr id="11" name="Picture 10" descr="opacities_ags05_CN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143256"/>
            <a:ext cx="6087924" cy="440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0834" name="Picture 1" descr="zpup_taustar_fit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828800" y="838200"/>
              <a:ext cx="4114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Traditional mass-loss rate: </a:t>
              </a:r>
              <a:b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8.3 X 10</a:t>
              </a:r>
              <a:r>
                <a:rPr lang="en-US" baseline="300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baseline="-250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/</a:t>
              </a:r>
              <a:r>
                <a:rPr lang="en-US" dirty="0" smtClean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yr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008000"/>
                  </a:solidFill>
                  <a:latin typeface="Corbel"/>
                  <a:cs typeface="Corbel"/>
                </a:rPr>
                <a:t>From </a:t>
              </a:r>
              <a:r>
                <a:rPr lang="en-US" dirty="0" smtClean="0">
                  <a:solidFill>
                    <a:srgbClr val="008000"/>
                  </a:solidFill>
                  <a:latin typeface="Corbel"/>
                  <a:cs typeface="Corbel"/>
                </a:rPr>
                <a:t>H</a:t>
              </a:r>
              <a:r>
                <a:rPr lang="en-US" baseline="-25000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dirty="0" smtClean="0">
                  <a:solidFill>
                    <a:srgbClr val="008000"/>
                  </a:solidFill>
                  <a:latin typeface="Corbel"/>
                  <a:cs typeface="Corbel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latin typeface="Corbel"/>
                  <a:cs typeface="Corbel"/>
                </a:rPr>
                <a:t>ignoring clumping</a:t>
              </a:r>
              <a:endParaRPr lang="en-US" dirty="0">
                <a:solidFill>
                  <a:srgbClr val="008000"/>
                </a:solidFill>
                <a:effectLst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20836" name="Straight Arrow Connector 4"/>
            <p:cNvCxnSpPr>
              <a:cxnSpLocks noChangeShapeType="1"/>
            </p:cNvCxnSpPr>
            <p:nvPr/>
          </p:nvCxnSpPr>
          <p:spPr bwMode="auto">
            <a:xfrm rot="16200000" flipH="1">
              <a:off x="3200510" y="1905110"/>
              <a:ext cx="981670" cy="69450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  <p:sp>
          <p:nvSpPr>
            <p:cNvPr id="6" name="TextBox 5"/>
            <p:cNvSpPr txBox="1"/>
            <p:nvPr/>
          </p:nvSpPr>
          <p:spPr>
            <a:xfrm>
              <a:off x="5257800" y="4732338"/>
              <a:ext cx="3048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Our best fit: </a:t>
              </a:r>
              <a:b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3.5 X 10</a:t>
              </a:r>
              <a:r>
                <a:rPr lang="en-US" baseline="300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baseline="-250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cxnSp>
          <p:nvCxnSpPr>
            <p:cNvPr id="120838" name="Straight Arrow Connector 7"/>
            <p:cNvCxnSpPr>
              <a:cxnSpLocks noChangeShapeType="1"/>
            </p:cNvCxnSpPr>
            <p:nvPr/>
          </p:nvCxnSpPr>
          <p:spPr bwMode="auto">
            <a:xfrm rot="16200000" flipV="1">
              <a:off x="6324600" y="4114800"/>
              <a:ext cx="914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577288" y="528696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Owocki, Cooper, Cohen 1999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45" y="2022593"/>
            <a:ext cx="3007415" cy="30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/>
                <a:ea typeface="+mj-ea"/>
                <a:cs typeface="Corbel"/>
              </a:rPr>
              <a:t>Theory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/>
                <a:ea typeface="+mj-ea"/>
                <a:cs typeface="Corbel"/>
              </a:rPr>
              <a:t> &amp;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/>
                <a:ea typeface="+mj-ea"/>
                <a:cs typeface="Corbel"/>
              </a:rPr>
              <a:t>numerical simulations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Corbel"/>
              <a:ea typeface="+mj-ea"/>
              <a:cs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366" y="1603654"/>
            <a:ext cx="3007415" cy="3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Self-excited instability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2585" y="1602304"/>
            <a:ext cx="468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Excited by turbulence imposed at the wind base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40118" y="528696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Feldmeier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Pauldrach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1997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553" y="2022497"/>
            <a:ext cx="4689137" cy="306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2882" name="Picture 1" descr="fexvii_15014_both_smooth_2mods_meg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172200" y="7620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1447800" y="762000"/>
            <a:ext cx="6705600" cy="1905794"/>
            <a:chOff x="1447800" y="762000"/>
            <a:chExt cx="6705600" cy="1905794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762000"/>
              <a:ext cx="4114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Traditional mass-loss rate: </a:t>
              </a:r>
              <a:b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8.3 X 10</a:t>
              </a:r>
              <a:r>
                <a:rPr lang="en-US" sz="1800" baseline="300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sz="18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sz="1800" baseline="-250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752600"/>
              <a:ext cx="3048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Our best fit: </a:t>
              </a:r>
              <a:b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3.5 X 10</a:t>
              </a:r>
              <a:r>
                <a:rPr lang="en-US" sz="1800" baseline="300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sz="1800" baseline="-250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876800" y="2286000"/>
              <a:ext cx="1295400" cy="76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4"/>
            <p:cNvCxnSpPr>
              <a:cxnSpLocks noChangeShapeType="1"/>
            </p:cNvCxnSpPr>
            <p:nvPr/>
          </p:nvCxnSpPr>
          <p:spPr bwMode="auto">
            <a:xfrm rot="16200000" flipH="1">
              <a:off x="1828006" y="1600994"/>
              <a:ext cx="1219994" cy="91360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Mass-loss rate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6763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The trend of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value with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D2E1FF"/>
                </a:solidFill>
              </a:rPr>
              <a:t> is </a:t>
            </a:r>
            <a:r>
              <a:rPr lang="en-US" i="1" dirty="0" smtClean="0">
                <a:solidFill>
                  <a:srgbClr val="D2E1FF"/>
                </a:solidFill>
              </a:rPr>
              <a:t>consistent </a:t>
            </a:r>
            <a:r>
              <a:rPr lang="en-US" dirty="0" smtClean="0">
                <a:solidFill>
                  <a:srgbClr val="D2E1FF"/>
                </a:solidFill>
              </a:rPr>
              <a:t>with :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Mass-loss rate of 3.5 X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/yr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Factor of ~3 reduction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err="1" smtClean="0"/>
              <a:t>unclumped</a:t>
            </a:r>
            <a:r>
              <a:rPr lang="en-US" dirty="0" smtClean="0"/>
              <a:t> H-alpha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5361" y="4259877"/>
            <a:ext cx="601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</a:rPr>
              <a:t>Note: this mass-loss rate diagnostic is a column density diagnostic; it is not a density squared diagnostic and so is </a:t>
            </a:r>
            <a:r>
              <a:rPr lang="en-US" i="1" dirty="0" smtClean="0">
                <a:solidFill>
                  <a:srgbClr val="F7710D"/>
                </a:solidFill>
              </a:rPr>
              <a:t>not sensitive to clumping</a:t>
            </a:r>
            <a:r>
              <a:rPr lang="en-US" dirty="0" smtClean="0">
                <a:solidFill>
                  <a:srgbClr val="F7710D"/>
                </a:solidFill>
              </a:rPr>
              <a:t> (as long as individual clumps are not optically thick). 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8" y="504910"/>
            <a:ext cx="7183744" cy="6165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514834" y="1177794"/>
            <a:ext cx="8382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051" y="-23185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Pup mass-loss rate &lt; 4.2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x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10</a:t>
            </a:r>
            <a:r>
              <a:rPr lang="en-US" sz="2400" baseline="300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-6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M</a:t>
            </a:r>
            <a:r>
              <a:rPr lang="en-US" sz="2400" baseline="-250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sun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/yr</a:t>
            </a:r>
            <a:endParaRPr lang="en-US" sz="2400" dirty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broadband X-rays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130793" y="3381233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434089" y="338046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-1116514" y="339071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1325032" y="3391478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8966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Si XIII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145" y="165994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Si XIV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594224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053972" y="3381234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2074" y="350660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Ne IX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5727" y="165994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Ne X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690" y="47470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54847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690" y="47470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355820" y="5903214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088664" y="5913460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87689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54847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690" y="47470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355820" y="5903214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088664" y="5913460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87689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6413" y="1374206"/>
            <a:ext cx="4208277" cy="6160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04509" y="3667711"/>
            <a:ext cx="3686982" cy="66341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energy distribution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5213"/>
          </a:xfrm>
        </p:spPr>
        <p:txBody>
          <a:bodyPr/>
          <a:lstStyle/>
          <a:p>
            <a:r>
              <a:rPr lang="en-US" dirty="0" smtClean="0"/>
              <a:t>The O star has a </a:t>
            </a:r>
            <a:r>
              <a:rPr lang="en-US" i="1" dirty="0" smtClean="0"/>
              <a:t>harder spectrum</a:t>
            </a:r>
            <a:r>
              <a:rPr lang="en-US" dirty="0" smtClean="0"/>
              <a:t>, but apparently </a:t>
            </a:r>
            <a:r>
              <a:rPr lang="en-US" i="1" dirty="0" smtClean="0"/>
              <a:t>cooler plasma</a:t>
            </a:r>
            <a:endParaRPr lang="en-US" i="1" dirty="0"/>
          </a:p>
        </p:txBody>
      </p:sp>
      <p:grpSp>
        <p:nvGrpSpPr>
          <p:cNvPr id="5" name="Group 15"/>
          <p:cNvGrpSpPr/>
          <p:nvPr/>
        </p:nvGrpSpPr>
        <p:grpSpPr>
          <a:xfrm>
            <a:off x="785498" y="3463402"/>
            <a:ext cx="7901302" cy="2555317"/>
            <a:chOff x="785498" y="3463402"/>
            <a:chExt cx="7901302" cy="2555317"/>
          </a:xfrm>
        </p:grpSpPr>
        <p:sp>
          <p:nvSpPr>
            <p:cNvPr id="4" name="TextBox 3"/>
            <p:cNvSpPr txBox="1"/>
            <p:nvPr/>
          </p:nvSpPr>
          <p:spPr>
            <a:xfrm>
              <a:off x="785498" y="3856237"/>
              <a:ext cx="32426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This is explained by </a:t>
              </a:r>
              <a:r>
                <a:rPr lang="en-US" sz="3200" b="1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wind absorption</a:t>
              </a:r>
              <a:endParaRPr lang="en-US" sz="3200" b="1" i="1" dirty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4"/>
            <p:cNvGrpSpPr/>
            <p:nvPr/>
          </p:nvGrpSpPr>
          <p:grpSpPr>
            <a:xfrm>
              <a:off x="4623063" y="3463402"/>
              <a:ext cx="4063737" cy="2555317"/>
              <a:chOff x="-5931" y="786929"/>
              <a:chExt cx="9149931" cy="5236789"/>
            </a:xfrm>
          </p:grpSpPr>
          <p:pic>
            <p:nvPicPr>
              <p:cNvPr id="6" name="Picture 2" descr="zetapup_me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5931" y="1143000"/>
                <a:ext cx="9146871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3" descr="capella_me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931" y="3551822"/>
                <a:ext cx="9149931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Connector 7"/>
              <p:cNvCxnSpPr/>
              <p:nvPr/>
            </p:nvCxnSpPr>
            <p:spPr>
              <a:xfrm rot="5400000">
                <a:off x="2354847" y="896213"/>
                <a:ext cx="219542" cy="973"/>
              </a:xfrm>
              <a:prstGeom prst="line">
                <a:avLst/>
              </a:prstGeom>
              <a:ln w="6350" cmpd="sng">
                <a:solidFill>
                  <a:srgbClr val="F7710D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355820" y="5903214"/>
                <a:ext cx="219542" cy="973"/>
              </a:xfrm>
              <a:prstGeom prst="line">
                <a:avLst/>
              </a:prstGeom>
              <a:ln w="6350" cmpd="sng">
                <a:solidFill>
                  <a:srgbClr val="F7710D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2088664" y="5913460"/>
                <a:ext cx="219542" cy="973"/>
              </a:xfrm>
              <a:prstGeom prst="line">
                <a:avLst/>
              </a:prstGeom>
              <a:ln w="6350" cmpd="sng">
                <a:solidFill>
                  <a:srgbClr val="CFF938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087689" y="896213"/>
                <a:ext cx="219542" cy="973"/>
              </a:xfrm>
              <a:prstGeom prst="line">
                <a:avLst/>
              </a:prstGeom>
              <a:ln w="6350" cmpd="sng">
                <a:solidFill>
                  <a:srgbClr val="CFF938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336413" y="1374206"/>
                <a:ext cx="4208277" cy="616024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204509" y="3667711"/>
                <a:ext cx="3686982" cy="66341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absorption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Note that a realistic model of the radiation transport and of the opacity is required to properly account for broadband absorption effects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2378" y="4999327"/>
            <a:ext cx="323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7710D"/>
                </a:solidFill>
              </a:rPr>
              <a:t>See </a:t>
            </a:r>
            <a:r>
              <a:rPr lang="en-US" i="1" dirty="0" err="1" smtClean="0">
                <a:solidFill>
                  <a:srgbClr val="F7710D"/>
                </a:solidFill>
              </a:rPr>
              <a:t>Leutenegger</a:t>
            </a:r>
            <a:r>
              <a:rPr lang="en-US" i="1" dirty="0" smtClean="0">
                <a:solidFill>
                  <a:srgbClr val="F7710D"/>
                </a:solidFill>
              </a:rPr>
              <a:t> et al. 2010 for simple method to incorporate these effects into data analysis</a:t>
            </a:r>
            <a:endParaRPr lang="en-US" i="1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852" y="1881481"/>
            <a:ext cx="5456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Other stars?</a:t>
            </a:r>
            <a:endParaRPr lang="en-US" sz="32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Numerous shock structures, distributed above ~1.5 R</a:t>
            </a:r>
            <a:r>
              <a:rPr lang="en-US" altLang="zh-TW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zh-TW" sz="2400" baseline="-250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1210538" y="1157111"/>
            <a:ext cx="6722923" cy="5065435"/>
            <a:chOff x="838200" y="838200"/>
            <a:chExt cx="7467600" cy="5516050"/>
          </a:xfrm>
        </p:grpSpPr>
        <p:pic>
          <p:nvPicPr>
            <p:cNvPr id="7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8_bar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85" y="915341"/>
            <a:ext cx="6641630" cy="5313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4593" y="65151"/>
            <a:ext cx="486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</a:rPr>
              <a:t>9 </a:t>
            </a:r>
            <a:r>
              <a:rPr lang="en-US" sz="2400" dirty="0" err="1" smtClean="0">
                <a:solidFill>
                  <a:srgbClr val="D2E1FF"/>
                </a:solidFill>
              </a:rPr>
              <a:t>Sgr</a:t>
            </a:r>
            <a:r>
              <a:rPr lang="en-US" sz="2400" dirty="0" smtClean="0">
                <a:solidFill>
                  <a:srgbClr val="D2E1FF"/>
                </a:solidFill>
              </a:rPr>
              <a:t> (O4 V)</a:t>
            </a:r>
            <a:endParaRPr lang="en-US" sz="2400" dirty="0">
              <a:solidFill>
                <a:srgbClr val="D2E1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403593" y="964259"/>
            <a:ext cx="3292590" cy="2417703"/>
          </a:xfrm>
          <a:prstGeom prst="straightConnector1">
            <a:avLst/>
          </a:prstGeom>
          <a:ln>
            <a:solidFill>
              <a:srgbClr val="D2E1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44243" y="6228645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Lagoon Nebula/M8: </a:t>
            </a: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Barba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Morrell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7" y="908966"/>
            <a:ext cx="8210232" cy="5040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0185" y="215608"/>
            <a:ext cx="486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9 </a:t>
            </a:r>
            <a:r>
              <a:rPr lang="en-US" sz="3200" dirty="0" err="1" smtClean="0">
                <a:solidFill>
                  <a:srgbClr val="D2E1FF"/>
                </a:solidFill>
              </a:rPr>
              <a:t>Sgr</a:t>
            </a:r>
            <a:r>
              <a:rPr lang="en-US" sz="3200" dirty="0" smtClean="0">
                <a:solidFill>
                  <a:srgbClr val="D2E1FF"/>
                </a:solidFill>
              </a:rPr>
              <a:t> (O4 V): </a:t>
            </a:r>
            <a:r>
              <a:rPr lang="en-US" sz="3200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sz="3200" baseline="-25000" dirty="0" smtClean="0">
                <a:solidFill>
                  <a:srgbClr val="D2E1FF"/>
                </a:solidFill>
              </a:rPr>
              <a:t>*</a:t>
            </a:r>
            <a:r>
              <a:rPr lang="en-US" sz="3200" dirty="0" smtClean="0">
                <a:solidFill>
                  <a:srgbClr val="D2E1FF"/>
                </a:solidFill>
              </a:rPr>
              <a:t> values</a:t>
            </a:r>
            <a:endParaRPr lang="en-US" sz="3200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598" y="5949033"/>
            <a:ext cx="385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wavelength</a:t>
            </a:r>
            <a:endParaRPr lang="en-US" sz="2400" dirty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83" y="3037417"/>
            <a:ext cx="4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sz="2800" baseline="-25000" dirty="0" smtClean="0">
                <a:solidFill>
                  <a:srgbClr val="D2E1FF"/>
                </a:solidFill>
              </a:rPr>
              <a:t>*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1237776"/>
            <a:ext cx="3746025" cy="830997"/>
            <a:chOff x="4572000" y="1237776"/>
            <a:chExt cx="3746025" cy="830997"/>
          </a:xfrm>
          <a:solidFill>
            <a:schemeClr val="bg1"/>
          </a:solidFill>
        </p:grpSpPr>
        <p:sp>
          <p:nvSpPr>
            <p:cNvPr id="6" name="TextBox 5"/>
            <p:cNvSpPr txBox="1"/>
            <p:nvPr/>
          </p:nvSpPr>
          <p:spPr>
            <a:xfrm>
              <a:off x="4572000" y="1237776"/>
              <a:ext cx="374602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7710D"/>
                  </a:solidFill>
                </a:rPr>
                <a:t>M reduction: factor of 6</a:t>
              </a:r>
              <a:br>
                <a:rPr lang="en-US" sz="2400" dirty="0" smtClean="0">
                  <a:solidFill>
                    <a:srgbClr val="F7710D"/>
                  </a:solidFill>
                </a:rPr>
              </a:br>
              <a:r>
                <a:rPr lang="en-US" sz="2400" dirty="0" smtClean="0">
                  <a:solidFill>
                    <a:srgbClr val="F7710D"/>
                  </a:solidFill>
                </a:rPr>
                <a:t>2.4 X 10</a:t>
              </a:r>
              <a:r>
                <a:rPr lang="en-US" sz="2400" baseline="30000" dirty="0" smtClean="0">
                  <a:solidFill>
                    <a:srgbClr val="F7710D"/>
                  </a:solidFill>
                </a:rPr>
                <a:t>-6</a:t>
              </a:r>
              <a:r>
                <a:rPr lang="en-US" sz="2400" dirty="0" smtClean="0">
                  <a:solidFill>
                    <a:srgbClr val="F7710D"/>
                  </a:solidFill>
                </a:rPr>
                <a:t> to 4 X 10</a:t>
              </a:r>
              <a:r>
                <a:rPr lang="en-US" sz="2400" baseline="30000" dirty="0" smtClean="0">
                  <a:solidFill>
                    <a:srgbClr val="F7710D"/>
                  </a:solidFill>
                </a:rPr>
                <a:t>-</a:t>
              </a:r>
              <a:r>
                <a:rPr lang="en-US" baseline="30000" dirty="0" smtClean="0">
                  <a:solidFill>
                    <a:srgbClr val="F7710D"/>
                  </a:solidFill>
                </a:rPr>
                <a:t>7</a:t>
              </a:r>
              <a:endParaRPr lang="en-US" baseline="30000" dirty="0">
                <a:solidFill>
                  <a:srgbClr val="F7710D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64369" y="1286001"/>
              <a:ext cx="64309" cy="45719"/>
            </a:xfrm>
            <a:prstGeom prst="ellipse">
              <a:avLst/>
            </a:prstGeom>
            <a:solidFill>
              <a:srgbClr val="F7710D"/>
            </a:solidFill>
            <a:ln>
              <a:solidFill>
                <a:srgbClr val="F771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60" y="747306"/>
            <a:ext cx="7974657" cy="5068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6444" y="5949033"/>
            <a:ext cx="385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wavelength</a:t>
            </a:r>
            <a:endParaRPr lang="en-US" sz="2400" dirty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47" y="2808616"/>
            <a:ext cx="59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</a:rPr>
              <a:t>R</a:t>
            </a:r>
            <a:r>
              <a:rPr lang="en-US" sz="2400" baseline="-25000" dirty="0" smtClean="0">
                <a:solidFill>
                  <a:srgbClr val="D2E1FF"/>
                </a:solidFill>
              </a:rPr>
              <a:t>o</a:t>
            </a:r>
            <a:endParaRPr lang="en-US" sz="2400" baseline="-25000" dirty="0">
              <a:solidFill>
                <a:srgbClr val="D2E1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185" y="151308"/>
            <a:ext cx="486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9 </a:t>
            </a:r>
            <a:r>
              <a:rPr lang="en-US" sz="3200" dirty="0" err="1" smtClean="0">
                <a:solidFill>
                  <a:srgbClr val="D2E1FF"/>
                </a:solidFill>
              </a:rPr>
              <a:t>Sgr</a:t>
            </a:r>
            <a:r>
              <a:rPr lang="en-US" sz="3200" dirty="0" smtClean="0">
                <a:solidFill>
                  <a:srgbClr val="D2E1FF"/>
                </a:solidFill>
              </a:rPr>
              <a:t> (O4 V): </a:t>
            </a:r>
            <a:r>
              <a:rPr lang="en-US" sz="3200" dirty="0" smtClean="0">
                <a:solidFill>
                  <a:srgbClr val="D2E1FF"/>
                </a:solidFill>
                <a:latin typeface="Corbel"/>
                <a:cs typeface="Corbel"/>
              </a:rPr>
              <a:t>R</a:t>
            </a:r>
            <a:r>
              <a:rPr lang="en-US" sz="3200" baseline="-25000" dirty="0" smtClean="0">
                <a:solidFill>
                  <a:srgbClr val="D2E1FF"/>
                </a:solidFill>
              </a:rPr>
              <a:t>o</a:t>
            </a:r>
            <a:r>
              <a:rPr lang="en-US" sz="3200" dirty="0" smtClean="0">
                <a:solidFill>
                  <a:srgbClr val="D2E1FF"/>
                </a:solidFill>
              </a:rPr>
              <a:t> values</a:t>
            </a:r>
            <a:endParaRPr lang="en-US" sz="3200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137" y="1189551"/>
            <a:ext cx="303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7710D"/>
                </a:solidFill>
              </a:rPr>
              <a:t>R</a:t>
            </a:r>
            <a:r>
              <a:rPr lang="en-US" sz="2400" baseline="-25000" dirty="0" smtClean="0">
                <a:solidFill>
                  <a:srgbClr val="F7710D"/>
                </a:solidFill>
              </a:rPr>
              <a:t>o</a:t>
            </a:r>
            <a:r>
              <a:rPr lang="en-US" sz="2400" dirty="0" smtClean="0">
                <a:solidFill>
                  <a:srgbClr val="F7710D"/>
                </a:solidFill>
              </a:rPr>
              <a:t> = 1.6 R</a:t>
            </a:r>
            <a:r>
              <a:rPr lang="en-US" sz="2400" baseline="-25000" dirty="0" smtClean="0">
                <a:solidFill>
                  <a:srgbClr val="F7710D"/>
                </a:solidFill>
              </a:rPr>
              <a:t>*</a:t>
            </a:r>
            <a:endParaRPr lang="en-US" sz="2400" baseline="-250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O_-_The_Carina_Nebula_(by)_crop_rot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20" y="2351531"/>
            <a:ext cx="5183180" cy="4241329"/>
          </a:xfrm>
          <a:prstGeom prst="rect">
            <a:avLst/>
          </a:prstGeom>
        </p:spPr>
      </p:pic>
      <p:pic>
        <p:nvPicPr>
          <p:cNvPr id="8" name="Picture 7" descr="trumpler14_cxc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8" y="0"/>
            <a:ext cx="4444654" cy="3997103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56479" y="6592860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Carina: ESO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99710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14: </a:t>
            </a:r>
            <a:r>
              <a:rPr lang="en-US" altLang="zh-TW" sz="1200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Chandra </a:t>
            </a:r>
            <a:endParaRPr lang="zh-TW" altLang="en-US" sz="1200" i="1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6479" y="2492963"/>
            <a:ext cx="2930040" cy="2775185"/>
          </a:xfrm>
          <a:prstGeom prst="rect">
            <a:avLst/>
          </a:prstGeom>
          <a:noFill/>
          <a:ln>
            <a:solidFill>
              <a:srgbClr val="F771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440297" y="1956741"/>
            <a:ext cx="1416183" cy="536222"/>
          </a:xfrm>
          <a:prstGeom prst="straightConnector1">
            <a:avLst/>
          </a:prstGeom>
          <a:ln w="12700">
            <a:solidFill>
              <a:srgbClr val="F771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163234" y="639703"/>
            <a:ext cx="3970399" cy="1317038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274742" y="2436518"/>
            <a:ext cx="2191925" cy="254000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7414" y="131704"/>
            <a:ext cx="27776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</a:rPr>
              <a:t>HD 93129A (O2If*) is the 2</a:t>
            </a:r>
            <a:r>
              <a:rPr lang="en-US" sz="2400" baseline="30000" dirty="0" smtClean="0">
                <a:solidFill>
                  <a:srgbClr val="D2E1FF"/>
                </a:solidFill>
              </a:rPr>
              <a:t>nd</a:t>
            </a:r>
            <a:r>
              <a:rPr lang="en-US" sz="2400" dirty="0" smtClean="0">
                <a:solidFill>
                  <a:srgbClr val="D2E1FF"/>
                </a:solidFill>
              </a:rPr>
              <a:t> brightest X-ray source in </a:t>
            </a:r>
            <a:r>
              <a:rPr lang="en-US" sz="2400" dirty="0" err="1" smtClean="0">
                <a:solidFill>
                  <a:srgbClr val="D2E1FF"/>
                </a:solidFill>
              </a:rPr>
              <a:t>Tr</a:t>
            </a:r>
            <a:r>
              <a:rPr lang="en-US" sz="2400" dirty="0" smtClean="0">
                <a:solidFill>
                  <a:srgbClr val="D2E1FF"/>
                </a:solidFill>
              </a:rPr>
              <a:t> 14</a:t>
            </a:r>
            <a:endParaRPr lang="en-US" sz="24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HD93129A – O2 If*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massive (120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), luminous O star (10</a:t>
            </a:r>
            <a:r>
              <a:rPr lang="en-US" baseline="30000" dirty="0" smtClean="0"/>
              <a:t>6.1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sun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Strongest wind of any Galactic O star </a:t>
            </a:r>
            <a:br>
              <a:rPr lang="en-US" dirty="0" smtClean="0"/>
            </a:br>
            <a:r>
              <a:rPr lang="en-US" dirty="0" smtClean="0"/>
              <a:t>(2 X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/yr;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 = 3200 km/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70112" y="4404552"/>
            <a:ext cx="2668842" cy="1417931"/>
            <a:chOff x="1270112" y="4404552"/>
            <a:chExt cx="2668842" cy="1417931"/>
          </a:xfrm>
        </p:grpSpPr>
        <p:sp>
          <p:nvSpPr>
            <p:cNvPr id="4" name="TextBox 3"/>
            <p:cNvSpPr txBox="1"/>
            <p:nvPr/>
          </p:nvSpPr>
          <p:spPr>
            <a:xfrm>
              <a:off x="1270112" y="5176152"/>
              <a:ext cx="2668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7710D"/>
                  </a:solidFill>
                </a:rPr>
                <a:t>From H-alpha, assuming a smooth wind</a:t>
              </a:r>
              <a:endParaRPr lang="en-US" dirty="0">
                <a:solidFill>
                  <a:srgbClr val="F7710D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6200000" flipV="1">
              <a:off x="1487214" y="4621540"/>
              <a:ext cx="771600" cy="337623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21" y="487153"/>
            <a:ext cx="464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There is an O3.5 companion with a separation of ~100 AU</a:t>
            </a:r>
            <a:endParaRPr lang="en-US" sz="2400" dirty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0996" y="2828836"/>
            <a:ext cx="58220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7710D"/>
                </a:solidFill>
              </a:rPr>
              <a:t>But the vast majority of the X-rays come from embedded wind shocks in the O2If* primary</a:t>
            </a:r>
            <a:endParaRPr lang="en-US" sz="24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84900" y="4050559"/>
            <a:ext cx="4063737" cy="2555317"/>
            <a:chOff x="-5931" y="786929"/>
            <a:chExt cx="9149931" cy="5236789"/>
          </a:xfrm>
        </p:grpSpPr>
        <p:pic>
          <p:nvPicPr>
            <p:cNvPr id="8" name="Picture 2" descr="zetapup_m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931" y="1143000"/>
              <a:ext cx="914687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apella_m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931" y="3551822"/>
              <a:ext cx="914993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2354847" y="896213"/>
              <a:ext cx="219542" cy="973"/>
            </a:xfrm>
            <a:prstGeom prst="line">
              <a:avLst/>
            </a:prstGeom>
            <a:ln w="6350" cmpd="sng">
              <a:solidFill>
                <a:srgbClr val="F7710D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355820" y="5903214"/>
              <a:ext cx="219542" cy="973"/>
            </a:xfrm>
            <a:prstGeom prst="line">
              <a:avLst/>
            </a:prstGeom>
            <a:ln w="6350" cmpd="sng">
              <a:solidFill>
                <a:srgbClr val="F7710D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88664" y="5913460"/>
              <a:ext cx="219542" cy="973"/>
            </a:xfrm>
            <a:prstGeom prst="line">
              <a:avLst/>
            </a:prstGeom>
            <a:ln w="6350" cmpd="sng">
              <a:solidFill>
                <a:srgbClr val="CFF938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087689" y="896213"/>
              <a:ext cx="219542" cy="973"/>
            </a:xfrm>
            <a:prstGeom prst="line">
              <a:avLst/>
            </a:prstGeom>
            <a:ln w="6350" cmpd="sng">
              <a:solidFill>
                <a:srgbClr val="CFF938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413" y="1374206"/>
              <a:ext cx="4208277" cy="61602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04509" y="3667711"/>
              <a:ext cx="3686982" cy="66341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5676" y="5779966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6278" y="4493041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1435" y="4493041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4636" y="4396591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Si XIII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1248" y="4396591"/>
            <a:ext cx="7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Si XIV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23246" y="4637716"/>
            <a:ext cx="152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H/He</a:t>
            </a:r>
            <a:endParaRPr lang="en-US" sz="2400" b="1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1148" y="5397684"/>
            <a:ext cx="550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But the plasma </a:t>
            </a:r>
            <a:r>
              <a:rPr lang="en-US" sz="2400" b="1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temperature 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is </a:t>
            </a:r>
            <a:r>
              <a:rPr lang="en-US" sz="2400" b="1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little plasma with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kT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&gt; 8 million K </a:t>
            </a:r>
            <a:endParaRPr lang="en-US" sz="2400" dirty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106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Mg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334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xii_84210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7" y="1138535"/>
            <a:ext cx="7654606" cy="55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83793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HD 93129A 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(O2 If*)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Mg XII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8.42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1.8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624" y="-85539"/>
            <a:ext cx="530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M-dot ~ 2 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10</a:t>
            </a:r>
            <a:r>
              <a:rPr lang="en-US" sz="1800" baseline="300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-5 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1800" baseline="-250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sun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/yr from </a:t>
            </a:r>
            <a:r>
              <a:rPr lang="en-US" sz="1800" b="1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unclumped</a:t>
            </a:r>
            <a:r>
              <a:rPr lang="en-US" sz="1800" b="1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" y="6325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sz="1800" baseline="-250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inf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~ 3200 km/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endParaRPr lang="en-US" sz="1800" dirty="0" smtClean="0">
              <a:solidFill>
                <a:srgbClr val="CFF938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59089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26815"/>
                </a:solidFill>
                <a:effectLst/>
              </a:rPr>
              <a:t>M-dot ~ 5 </a:t>
            </a:r>
            <a:r>
              <a:rPr lang="en-US" sz="2400" dirty="0" err="1" smtClean="0">
                <a:solidFill>
                  <a:srgbClr val="F26815"/>
                </a:solidFill>
                <a:effectLst/>
              </a:rPr>
              <a:t>x</a:t>
            </a:r>
            <a:r>
              <a:rPr lang="en-US" sz="2400" dirty="0" smtClean="0">
                <a:solidFill>
                  <a:srgbClr val="F26815"/>
                </a:solidFill>
                <a:effectLst/>
              </a:rPr>
              <a:t> 10</a:t>
            </a:r>
            <a:r>
              <a:rPr lang="en-US" sz="2400" baseline="30000" dirty="0" smtClean="0">
                <a:solidFill>
                  <a:srgbClr val="F26815"/>
                </a:solidFill>
                <a:effectLst/>
              </a:rPr>
              <a:t>-6 </a:t>
            </a:r>
            <a:r>
              <a:rPr lang="en-US" sz="2400" dirty="0" err="1" smtClean="0">
                <a:solidFill>
                  <a:srgbClr val="F26815"/>
                </a:solidFill>
                <a:effectLst/>
              </a:rPr>
              <a:t>M</a:t>
            </a:r>
            <a:r>
              <a:rPr lang="en-US" sz="2400" baseline="-25000" dirty="0" err="1" smtClean="0">
                <a:solidFill>
                  <a:srgbClr val="F26815"/>
                </a:solidFill>
                <a:effectLst/>
              </a:rPr>
              <a:t>sun</a:t>
            </a:r>
            <a:r>
              <a:rPr lang="en-US" sz="2400" dirty="0" smtClean="0">
                <a:solidFill>
                  <a:srgbClr val="F26815"/>
                </a:solidFill>
                <a:effectLst/>
              </a:rPr>
              <a:t>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2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Low-resolution </a:t>
            </a:r>
            <a:r>
              <a:rPr lang="en-US" sz="2800" i="1" dirty="0" smtClean="0"/>
              <a:t>Chandra </a:t>
            </a:r>
            <a:r>
              <a:rPr lang="en-US" sz="2800" dirty="0" smtClean="0"/>
              <a:t>CCD spectrum of HD93129A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15"/>
            <a:ext cx="8229600" cy="8923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Fit: thermal emission with wind + ISM absorption </a:t>
            </a:r>
            <a:r>
              <a:rPr lang="en-US" i="1" dirty="0" smtClean="0"/>
              <a:t>plus </a:t>
            </a:r>
            <a:r>
              <a:rPr lang="en-US" dirty="0" smtClean="0"/>
              <a:t>a second thermal component with just ISM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8200" y="838200"/>
            <a:ext cx="7467600" cy="5516050"/>
            <a:chOff x="838200" y="838200"/>
            <a:chExt cx="7467600" cy="5516050"/>
          </a:xfrm>
        </p:grpSpPr>
        <p:pic>
          <p:nvPicPr>
            <p:cNvPr id="79874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877" name="Straight Connector 5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33400" y="228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shock onset at </a:t>
            </a:r>
            <a:r>
              <a:rPr lang="en-US" dirty="0" err="1" smtClean="0">
                <a:solidFill>
                  <a:srgbClr val="CFF938"/>
                </a:solidFill>
                <a:latin typeface="Corbel"/>
                <a:cs typeface="Corbel"/>
              </a:rPr>
              <a:t>r</a:t>
            </a:r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 ~ 1.5 </a:t>
            </a:r>
            <a:r>
              <a:rPr lang="en-US" dirty="0" err="1" smtClean="0">
                <a:solidFill>
                  <a:srgbClr val="CFF938"/>
                </a:solidFill>
                <a:latin typeface="Corbel"/>
                <a:cs typeface="Corbel"/>
              </a:rPr>
              <a:t>R</a:t>
            </a:r>
            <a:r>
              <a:rPr lang="en-US" baseline="-25000" dirty="0" err="1" smtClean="0">
                <a:solidFill>
                  <a:srgbClr val="CFF938"/>
                </a:solidFill>
                <a:latin typeface="Corbel"/>
                <a:cs typeface="Corbel"/>
              </a:rPr>
              <a:t>star</a:t>
            </a:r>
            <a:endParaRPr lang="en-US" baseline="-25000" dirty="0" smtClean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2743200" y="762000"/>
            <a:ext cx="838200" cy="685800"/>
          </a:xfrm>
          <a:prstGeom prst="straightConnector1">
            <a:avLst/>
          </a:prstGeom>
          <a:noFill/>
          <a:ln w="9525" cap="flat" cmpd="sng" algn="ctr">
            <a:solidFill>
              <a:srgbClr val="CFF938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2"/>
          <p:cNvGrpSpPr/>
          <p:nvPr/>
        </p:nvGrpSpPr>
        <p:grpSpPr>
          <a:xfrm>
            <a:off x="4419600" y="76200"/>
            <a:ext cx="4495800" cy="2286000"/>
            <a:chOff x="4419600" y="76200"/>
            <a:chExt cx="44958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762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V</a:t>
              </a:r>
              <a:r>
                <a:rPr lang="en-US" baseline="-25000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shock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~ 300 km/</a:t>
              </a:r>
              <a:r>
                <a:rPr lang="en-US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s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: </a:t>
              </a:r>
              <a:b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</a:b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T ~ 10</a:t>
              </a:r>
              <a:r>
                <a:rPr lang="en-US" baseline="30000" dirty="0" smtClean="0">
                  <a:solidFill>
                    <a:srgbClr val="CFF938"/>
                  </a:solidFill>
                  <a:latin typeface="Corbel"/>
                  <a:cs typeface="Corbel"/>
                </a:rPr>
                <a:t>6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>
              <a:off x="4953000" y="762000"/>
              <a:ext cx="1676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>
              <a:off x="5410200" y="1066800"/>
              <a:ext cx="1600200" cy="8382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4419600" y="685800"/>
              <a:ext cx="2057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6"/>
          <p:cNvGrpSpPr/>
          <p:nvPr/>
        </p:nvGrpSpPr>
        <p:grpSpPr>
          <a:xfrm>
            <a:off x="533400" y="2743200"/>
            <a:ext cx="8077200" cy="4026932"/>
            <a:chOff x="533400" y="2743200"/>
            <a:chExt cx="8077200" cy="4026932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6400800"/>
              <a:ext cx="807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Shocked wind plasma is decelerated back down to the local CAK wind velocity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6200000" flipV="1">
              <a:off x="3644653" y="3742512"/>
              <a:ext cx="3433234" cy="1883343"/>
            </a:xfrm>
            <a:prstGeom prst="straightConnector1">
              <a:avLst/>
            </a:prstGeom>
            <a:noFill/>
            <a:ln w="19050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155497" y="3637657"/>
              <a:ext cx="3662248" cy="2016442"/>
            </a:xfrm>
            <a:prstGeom prst="straightConnector1">
              <a:avLst/>
            </a:prstGeom>
            <a:noFill/>
            <a:ln w="19050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6200000" flipV="1">
              <a:off x="4786581" y="3671620"/>
              <a:ext cx="3733803" cy="1876964"/>
            </a:xfrm>
            <a:prstGeom prst="straightConnector1">
              <a:avLst/>
            </a:prstGeom>
            <a:noFill/>
            <a:ln w="19050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55968" y="818231"/>
            <a:ext cx="3797283" cy="1469715"/>
            <a:chOff x="1655968" y="818231"/>
            <a:chExt cx="3797283" cy="1469715"/>
          </a:xfrm>
        </p:grpSpPr>
        <p:sp>
          <p:nvSpPr>
            <p:cNvPr id="9" name="TextBox 8"/>
            <p:cNvSpPr txBox="1"/>
            <p:nvPr/>
          </p:nvSpPr>
          <p:spPr>
            <a:xfrm>
              <a:off x="1655968" y="818231"/>
              <a:ext cx="3797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CFF938"/>
                  </a:solidFill>
                </a:rPr>
                <a:t>Typical of O stars like </a:t>
              </a:r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z</a:t>
              </a:r>
              <a:r>
                <a:rPr lang="en-US" sz="2400" dirty="0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CFF938"/>
                  </a:solidFill>
                </a:rPr>
                <a:t>Pup</a:t>
              </a:r>
              <a:endParaRPr lang="en-US" sz="2400" dirty="0">
                <a:solidFill>
                  <a:srgbClr val="CFF938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4126193" y="1465127"/>
              <a:ext cx="1020008" cy="62563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94610" y="274490"/>
            <a:ext cx="4861242" cy="2013456"/>
            <a:chOff x="4198351" y="274490"/>
            <a:chExt cx="4270997" cy="2013456"/>
          </a:xfrm>
        </p:grpSpPr>
        <p:sp>
          <p:nvSpPr>
            <p:cNvPr id="12" name="TextBox 11"/>
            <p:cNvSpPr txBox="1"/>
            <p:nvPr/>
          </p:nvSpPr>
          <p:spPr>
            <a:xfrm>
              <a:off x="4198351" y="274490"/>
              <a:ext cx="4270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2400" baseline="-25000" dirty="0" smtClean="0">
                  <a:solidFill>
                    <a:srgbClr val="CFF938"/>
                  </a:solidFill>
                </a:rPr>
                <a:t>*</a:t>
              </a:r>
              <a:r>
                <a:rPr lang="en-US" sz="2400" dirty="0" smtClean="0">
                  <a:solidFill>
                    <a:srgbClr val="CFF938"/>
                  </a:solidFill>
                </a:rPr>
                <a:t>/</a:t>
              </a:r>
              <a:r>
                <a:rPr lang="en-US" sz="2400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k</a:t>
              </a:r>
              <a:r>
                <a:rPr lang="en-US" sz="2400" dirty="0" smtClean="0">
                  <a:solidFill>
                    <a:srgbClr val="CFF938"/>
                  </a:solidFill>
                </a:rPr>
                <a:t> = 0.03 (</a:t>
              </a:r>
              <a:r>
                <a:rPr lang="en-US" sz="2400" dirty="0" err="1" smtClean="0">
                  <a:solidFill>
                    <a:srgbClr val="CFF938"/>
                  </a:solidFill>
                </a:rPr>
                <a:t>corresp</a:t>
              </a:r>
              <a:r>
                <a:rPr lang="en-US" sz="2400" dirty="0" smtClean="0">
                  <a:solidFill>
                    <a:srgbClr val="CFF938"/>
                  </a:solidFill>
                </a:rPr>
                <a:t>. ~ 5 </a:t>
              </a:r>
              <a:r>
                <a:rPr lang="en-US" sz="2400" dirty="0" err="1" smtClean="0">
                  <a:solidFill>
                    <a:srgbClr val="CFF938"/>
                  </a:solidFill>
                </a:rPr>
                <a:t>x</a:t>
              </a:r>
              <a:r>
                <a:rPr lang="en-US" sz="2400" dirty="0" smtClean="0">
                  <a:solidFill>
                    <a:srgbClr val="CFF938"/>
                  </a:solidFill>
                </a:rPr>
                <a:t> 10</a:t>
              </a:r>
              <a:r>
                <a:rPr lang="en-US" sz="2400" baseline="30000" dirty="0" smtClean="0">
                  <a:solidFill>
                    <a:srgbClr val="CFF938"/>
                  </a:solidFill>
                </a:rPr>
                <a:t>-6</a:t>
              </a:r>
              <a:r>
                <a:rPr lang="en-US" sz="2400" dirty="0" smtClean="0">
                  <a:solidFill>
                    <a:srgbClr val="CFF938"/>
                  </a:solidFill>
                </a:rPr>
                <a:t> </a:t>
              </a:r>
              <a:r>
                <a:rPr lang="en-US" sz="2400" dirty="0" err="1" smtClean="0">
                  <a:solidFill>
                    <a:srgbClr val="CFF938"/>
                  </a:solidFill>
                </a:rPr>
                <a:t>M</a:t>
              </a:r>
              <a:r>
                <a:rPr lang="en-US" sz="2400" baseline="-25000" dirty="0" err="1" smtClean="0">
                  <a:solidFill>
                    <a:srgbClr val="CFF938"/>
                  </a:solidFill>
                </a:rPr>
                <a:t>sun</a:t>
              </a:r>
              <a:r>
                <a:rPr lang="en-US" sz="2400" dirty="0" smtClean="0">
                  <a:solidFill>
                    <a:srgbClr val="CFF938"/>
                  </a:solidFill>
                </a:rPr>
                <a:t>/yr)</a:t>
              </a:r>
              <a:endParaRPr lang="en-US" sz="2400" dirty="0">
                <a:solidFill>
                  <a:srgbClr val="CFF938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6042523" y="1364501"/>
              <a:ext cx="1389340" cy="45755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094610" y="2934277"/>
            <a:ext cx="3520335" cy="1501402"/>
            <a:chOff x="4094610" y="2934277"/>
            <a:chExt cx="3520335" cy="1501402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5846396" y="2942659"/>
              <a:ext cx="670405" cy="653641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94610" y="3604682"/>
              <a:ext cx="3520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F7710D"/>
                  </a:solidFill>
                </a:rPr>
                <a:t>small contribution from colliding wind shocks</a:t>
              </a:r>
              <a:endParaRPr lang="en-US" sz="2400" dirty="0">
                <a:solidFill>
                  <a:srgbClr val="F7710D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1327" y="89824"/>
            <a:ext cx="3403283" cy="646331"/>
            <a:chOff x="691327" y="89824"/>
            <a:chExt cx="3403283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691327" y="89824"/>
              <a:ext cx="2668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FF938"/>
                  </a:solidFill>
                </a:rPr>
                <a:t>consistent with result from line profile fitting</a:t>
              </a:r>
              <a:endParaRPr lang="en-US" dirty="0">
                <a:solidFill>
                  <a:srgbClr val="CFF938"/>
                </a:solidFill>
              </a:endParaRPr>
            </a:p>
          </p:txBody>
        </p:sp>
        <p:cxnSp>
          <p:nvCxnSpPr>
            <p:cNvPr id="15" name="Straight Arrow Connector 14"/>
            <p:cNvCxnSpPr>
              <a:endCxn id="12" idx="1"/>
            </p:cNvCxnSpPr>
            <p:nvPr/>
          </p:nvCxnSpPr>
          <p:spPr>
            <a:xfrm>
              <a:off x="3102931" y="505323"/>
              <a:ext cx="991679" cy="1588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 and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Extensively discussed in Cohen et al. 2010</a:t>
            </a:r>
          </a:p>
          <a:p>
            <a:endParaRPr lang="en-US" dirty="0" smtClean="0"/>
          </a:p>
          <a:p>
            <a:r>
              <a:rPr lang="en-US" dirty="0" smtClean="0"/>
              <a:t>Biggest factors:</a:t>
            </a:r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endParaRPr lang="en-US" baseline="-25000" dirty="0" smtClean="0"/>
          </a:p>
          <a:p>
            <a:r>
              <a:rPr lang="en-US" dirty="0" smtClean="0"/>
              <a:t>opacity (due to </a:t>
            </a:r>
            <a:r>
              <a:rPr lang="en-US" dirty="0" err="1" smtClean="0"/>
              <a:t>unc</a:t>
            </a:r>
            <a:r>
              <a:rPr lang="en-US" dirty="0" smtClean="0"/>
              <a:t>. in</a:t>
            </a:r>
            <a:r>
              <a:rPr lang="en-US" dirty="0" smtClean="0"/>
              <a:t> </a:t>
            </a:r>
            <a:r>
              <a:rPr lang="en-US" dirty="0" err="1" smtClean="0"/>
              <a:t>metallicity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Early B (V – III) stars with weak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712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X-ray flux levels in many B star are high considering </a:t>
            </a:r>
            <a:r>
              <a:rPr lang="en-US" dirty="0" smtClean="0"/>
              <a:t>their </a:t>
            </a:r>
            <a:r>
              <a:rPr lang="en-US" dirty="0" smtClean="0"/>
              <a:t>low mass-loss rates (known since </a:t>
            </a:r>
            <a:r>
              <a:rPr lang="en-US" i="1" dirty="0" smtClean="0"/>
              <a:t>ROSAT </a:t>
            </a:r>
            <a:r>
              <a:rPr lang="en-US" dirty="0" smtClean="0"/>
              <a:t>in the 1990s)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461" y="2427327"/>
            <a:ext cx="562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spectroscopy of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Cru (B 0.5 III)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4" y="3213540"/>
            <a:ext cx="4423612" cy="327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60" y="3213540"/>
            <a:ext cx="4529252" cy="327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X-ray lines are narrow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7467" y="1369413"/>
            <a:ext cx="520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HWHM ~ 150 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on average</a:t>
            </a:r>
            <a:endParaRPr lang="en-US" dirty="0">
              <a:solidFill>
                <a:srgbClr val="D2E1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00" y="1800008"/>
            <a:ext cx="6783600" cy="470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narrower than expected…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555"/>
            <a:ext cx="8229600" cy="1003951"/>
          </a:xfrm>
        </p:spPr>
        <p:txBody>
          <a:bodyPr/>
          <a:lstStyle/>
          <a:p>
            <a:r>
              <a:rPr lang="en-US" dirty="0" smtClean="0"/>
              <a:t>From the bulk CAK wind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31" y="1864701"/>
            <a:ext cx="6948137" cy="4845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4922" y="2539851"/>
            <a:ext cx="182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xpectation from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CAK wind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733320" y="3449719"/>
            <a:ext cx="1009395" cy="48232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plasma is located in the wind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225"/>
            <a:ext cx="8229600" cy="4525963"/>
          </a:xfrm>
        </p:spPr>
        <p:txBody>
          <a:bodyPr/>
          <a:lstStyle/>
          <a:p>
            <a:r>
              <a:rPr lang="en-US" dirty="0" smtClean="0"/>
              <a:t>He-like ions’ forbidden-to-</a:t>
            </a:r>
            <a:r>
              <a:rPr lang="en-US" dirty="0" err="1" smtClean="0"/>
              <a:t>intercombination</a:t>
            </a:r>
            <a:r>
              <a:rPr lang="en-US" dirty="0" smtClean="0"/>
              <a:t> line ratios indicate location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94" y="2614783"/>
            <a:ext cx="5548211" cy="409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7" y="781151"/>
            <a:ext cx="7889905" cy="5948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047" y="0"/>
            <a:ext cx="7620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At least 1 R</a:t>
            </a:r>
            <a:r>
              <a:rPr lang="en-US" sz="3200" baseline="-25000" dirty="0" smtClean="0">
                <a:solidFill>
                  <a:srgbClr val="D2E1FF"/>
                </a:solidFill>
              </a:rPr>
              <a:t>*</a:t>
            </a:r>
            <a:r>
              <a:rPr lang="en-US" sz="3200" dirty="0" smtClean="0">
                <a:solidFill>
                  <a:srgbClr val="D2E1FF"/>
                </a:solidFill>
              </a:rPr>
              <a:t> above the photosphere</a:t>
            </a:r>
            <a:endParaRPr lang="en-US" sz="32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 star X-rays are very hard to 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are not broad</a:t>
            </a:r>
          </a:p>
          <a:p>
            <a:r>
              <a:rPr lang="en-US" dirty="0" smtClean="0"/>
              <a:t>But X-ray plasma is well out in the wind flow</a:t>
            </a:r>
          </a:p>
          <a:p>
            <a:r>
              <a:rPr lang="en-US" dirty="0" smtClean="0"/>
              <a:t>X-ray emission measure requires a substantial fraction of the wind to be hot (&gt; 10</a:t>
            </a:r>
            <a:r>
              <a:rPr lang="en-US" baseline="30000" dirty="0" smtClean="0"/>
              <a:t>6</a:t>
            </a:r>
            <a:r>
              <a:rPr lang="en-US" dirty="0" smtClean="0"/>
              <a:t> 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59" cy="4525963"/>
          </a:xfrm>
        </p:spPr>
        <p:txBody>
          <a:bodyPr/>
          <a:lstStyle/>
          <a:p>
            <a:r>
              <a:rPr lang="en-US" dirty="0" smtClean="0"/>
              <a:t>Single O stars – like </a:t>
            </a:r>
            <a:r>
              <a:rPr lang="en-US" dirty="0" err="1" smtClean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Pup – X-ray line shapes are consistent with kinematics from shock models</a:t>
            </a:r>
          </a:p>
          <a:p>
            <a:r>
              <a:rPr lang="en-US" dirty="0" smtClean="0"/>
              <a:t>And profiles can be used as a clumping-independent mass-loss rate diagnostics</a:t>
            </a:r>
          </a:p>
          <a:p>
            <a:r>
              <a:rPr lang="en-US" dirty="0" smtClean="0"/>
              <a:t>Results are consistent with factor of 3 to 6 reduction over H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determinations that assume a smooth wind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Conclusions, pt.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5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Broadband wind absorption is measurable</a:t>
            </a:r>
          </a:p>
          <a:p>
            <a:r>
              <a:rPr lang="en-US" dirty="0" smtClean="0"/>
              <a:t>It can significantly harden the observed spectra</a:t>
            </a:r>
          </a:p>
          <a:p>
            <a:r>
              <a:rPr lang="en-US" dirty="0" smtClean="0"/>
              <a:t>And it, too, is consistent with factor of 3 to 6 reduction over H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determinations that assume a smooth wind</a:t>
            </a:r>
          </a:p>
          <a:p>
            <a:endParaRPr lang="en-US" dirty="0" smtClean="0"/>
          </a:p>
          <a:p>
            <a:r>
              <a:rPr lang="en-US" dirty="0" smtClean="0"/>
              <a:t>Even extreme O star winds like HD 93129A’s are consistent with these results</a:t>
            </a:r>
          </a:p>
          <a:p>
            <a:r>
              <a:rPr lang="en-US" dirty="0" smtClean="0"/>
              <a:t>It’s the early B star winds that are hard to understand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740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Shock-heated, X-ray emitting plasma is distributed throughout the wind, above some onset radius (R</a:t>
            </a:r>
            <a:r>
              <a:rPr lang="en-US" baseline="-25000" dirty="0" smtClean="0"/>
              <a:t>o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The bulk of the wind (~99%) is </a:t>
            </a:r>
            <a:r>
              <a:rPr lang="en-US" dirty="0" err="1" smtClean="0">
                <a:solidFill>
                  <a:srgbClr val="D2E1FF"/>
                </a:solidFill>
              </a:rPr>
              <a:t>unshocked</a:t>
            </a:r>
            <a:r>
              <a:rPr lang="en-US" dirty="0" smtClean="0">
                <a:solidFill>
                  <a:srgbClr val="D2E1FF"/>
                </a:solidFill>
              </a:rPr>
              <a:t>, cool (T &lt; </a:t>
            </a:r>
            <a:r>
              <a:rPr lang="en-US" dirty="0" err="1" smtClean="0">
                <a:solidFill>
                  <a:srgbClr val="D2E1FF"/>
                </a:solidFill>
              </a:rPr>
              <a:t>T</a:t>
            </a:r>
            <a:r>
              <a:rPr lang="en-US" baseline="-25000" dirty="0" err="1" smtClean="0">
                <a:solidFill>
                  <a:srgbClr val="D2E1FF"/>
                </a:solidFill>
              </a:rPr>
              <a:t>eff</a:t>
            </a:r>
            <a:r>
              <a:rPr lang="en-US" dirty="0" smtClean="0">
                <a:solidFill>
                  <a:srgbClr val="D2E1FF"/>
                </a:solidFill>
              </a:rPr>
              <a:t>) and X-ray absorbing (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510" y="4983252"/>
            <a:ext cx="615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D2E1FF"/>
                </a:solidFill>
              </a:rPr>
              <a:t>There are different types of specific models within this paradigm, and many open questions</a:t>
            </a:r>
            <a:endParaRPr lang="en-US" sz="2400" i="1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185" y="1093100"/>
            <a:ext cx="615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7710D"/>
                </a:solidFill>
              </a:rPr>
              <a:t>Extra Slides</a:t>
            </a:r>
            <a:endParaRPr lang="en-US" sz="36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Caveats,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it take so long to identify the wavelength trend? </a:t>
            </a:r>
          </a:p>
          <a:p>
            <a:r>
              <a:rPr lang="en-US" dirty="0" smtClean="0"/>
              <a:t>Realistic opacity model</a:t>
            </a:r>
          </a:p>
          <a:p>
            <a:r>
              <a:rPr lang="en-US" dirty="0" smtClean="0"/>
              <a:t>Resonance scattering</a:t>
            </a:r>
          </a:p>
          <a:p>
            <a:r>
              <a:rPr lang="en-US" dirty="0" smtClean="0"/>
              <a:t>Porosity and clumping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lines are analyzed?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1814" cy="4525963"/>
          </a:xfrm>
        </p:spPr>
        <p:txBody>
          <a:bodyPr/>
          <a:lstStyle/>
          <a:p>
            <a:r>
              <a:rPr lang="en-US" dirty="0" smtClean="0"/>
              <a:t>There are 21 complexes in the </a:t>
            </a:r>
            <a:r>
              <a:rPr lang="en-US" i="1" dirty="0" smtClean="0"/>
              <a:t>Chandra </a:t>
            </a:r>
            <a:r>
              <a:rPr lang="en-US" dirty="0" smtClean="0"/>
              <a:t>spectrum; we had to exclude 5 due to blending</a:t>
            </a:r>
          </a:p>
          <a:p>
            <a:r>
              <a:rPr lang="en-US" dirty="0" smtClean="0"/>
              <a:t>The short wavelength lines have low S/N, but are very important – leverage on wavelength-dependence of opacity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 short wavelength lines never before analyzed</a:t>
            </a:r>
            <a:endParaRPr lang="en-US" dirty="0"/>
          </a:p>
        </p:txBody>
      </p:sp>
      <p:pic>
        <p:nvPicPr>
          <p:cNvPr id="5" name="Picture 4" descr="opacities_ags05_C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4601"/>
            <a:ext cx="7964197" cy="3493976"/>
          </a:xfrm>
          <a:prstGeom prst="rect">
            <a:avLst/>
          </a:prstGeom>
        </p:spPr>
      </p:pic>
      <p:pic>
        <p:nvPicPr>
          <p:cNvPr id="10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723" y="4586600"/>
            <a:ext cx="768725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8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Simplified opacity models are too steep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76" y="1192587"/>
            <a:ext cx="6573447" cy="500884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42305" y="6240943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Oskinova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Feldmeier,Hamann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2006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Detailed opacity model is important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8810" y="1035682"/>
            <a:ext cx="8007990" cy="5708590"/>
            <a:chOff x="279400" y="533400"/>
            <a:chExt cx="8632408" cy="6184900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445519" y="3028890"/>
              <a:ext cx="957893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39258" y="2073676"/>
            <a:ext cx="3959596" cy="8070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Realistic opacity is flatter between 12 and 18 Å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73043" y="3737512"/>
            <a:ext cx="2055069" cy="1588"/>
          </a:xfrm>
          <a:prstGeom prst="line">
            <a:avLst/>
          </a:prstGeom>
          <a:ln>
            <a:solidFill>
              <a:srgbClr val="F771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4788" cy="1828800"/>
          </a:xfrm>
        </p:spPr>
        <p:txBody>
          <a:bodyPr/>
          <a:lstStyle/>
          <a:p>
            <a:r>
              <a:rPr lang="en-US" dirty="0" smtClean="0"/>
              <a:t>A few lines may be subject to resonance scattering: Evidence in XMM spectrum for O VII: </a:t>
            </a:r>
            <a:endParaRPr lang="en-US" dirty="0"/>
          </a:p>
        </p:txBody>
      </p:sp>
      <p:pic>
        <p:nvPicPr>
          <p:cNvPr id="4" name="Picture 3" descr="L07_Onoresscat_fg1_on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3193153"/>
            <a:ext cx="4473526" cy="3198571"/>
          </a:xfrm>
          <a:prstGeom prst="rect">
            <a:avLst/>
          </a:prstGeom>
        </p:spPr>
      </p:pic>
      <p:pic>
        <p:nvPicPr>
          <p:cNvPr id="5" name="Picture 4" descr="L07_Owresscat_fg6_on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62" y="3193153"/>
            <a:ext cx="4473526" cy="319857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09493" y="6435206"/>
            <a:ext cx="324857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Leutenegger</a:t>
            </a:r>
            <a:r>
              <a:rPr lang="en-US" altLang="zh-TW" sz="12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al., 2007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570" y="2764901"/>
            <a:ext cx="258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710D"/>
                </a:solidFill>
              </a:rPr>
              <a:t>no </a:t>
            </a:r>
            <a:r>
              <a:rPr lang="en-US" sz="2400" dirty="0" smtClean="0">
                <a:solidFill>
                  <a:srgbClr val="F7710D"/>
                </a:solidFill>
              </a:rPr>
              <a:t>res. </a:t>
            </a:r>
            <a:r>
              <a:rPr lang="en-US" sz="2400" dirty="0" err="1" smtClean="0">
                <a:solidFill>
                  <a:srgbClr val="F7710D"/>
                </a:solidFill>
              </a:rPr>
              <a:t>scatt</a:t>
            </a:r>
            <a:r>
              <a:rPr lang="en-US" sz="2400" dirty="0" smtClean="0">
                <a:solidFill>
                  <a:srgbClr val="F7710D"/>
                </a:solidFill>
              </a:rPr>
              <a:t>.</a:t>
            </a:r>
            <a:endParaRPr lang="en-US" sz="2400" dirty="0">
              <a:solidFill>
                <a:srgbClr val="F771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493" y="2731488"/>
            <a:ext cx="258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710D"/>
                </a:solidFill>
              </a:rPr>
              <a:t>with </a:t>
            </a:r>
            <a:r>
              <a:rPr lang="en-US" sz="2400" dirty="0" smtClean="0">
                <a:solidFill>
                  <a:srgbClr val="F7710D"/>
                </a:solidFill>
              </a:rPr>
              <a:t>res. </a:t>
            </a:r>
            <a:r>
              <a:rPr lang="en-US" sz="2400" dirty="0" err="1" smtClean="0">
                <a:solidFill>
                  <a:srgbClr val="F7710D"/>
                </a:solidFill>
              </a:rPr>
              <a:t>scatt</a:t>
            </a:r>
            <a:r>
              <a:rPr lang="en-US" sz="2400" dirty="0" smtClean="0">
                <a:solidFill>
                  <a:srgbClr val="F7710D"/>
                </a:solidFill>
              </a:rPr>
              <a:t>.</a:t>
            </a:r>
            <a:endParaRPr lang="en-US" sz="2400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539" y="1575351"/>
            <a:ext cx="5594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What about </a:t>
            </a:r>
            <a:r>
              <a:rPr lang="en-US" sz="3200" b="1" dirty="0" smtClean="0">
                <a:solidFill>
                  <a:srgbClr val="D2E1FF"/>
                </a:solidFill>
              </a:rPr>
              <a:t>porosity</a:t>
            </a:r>
            <a:r>
              <a:rPr lang="en-US" sz="3200" dirty="0" smtClean="0">
                <a:solidFill>
                  <a:srgbClr val="D2E1FF"/>
                </a:solidFill>
              </a:rPr>
              <a:t>?</a:t>
            </a:r>
            <a:endParaRPr lang="en-US" sz="32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realistic 2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 </a:t>
            </a:r>
            <a:r>
              <a:rPr lang="en-US" altLang="zh-TW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simulations: R-T like break-up; structure on 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quite </a:t>
            </a:r>
            <a:r>
              <a:rPr lang="en-US" altLang="zh-TW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scales</a:t>
            </a:r>
            <a:endParaRPr lang="en-US" altLang="zh-TW" sz="24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947" name="Picture 3" descr="dessart_owocki_img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029" y="1429927"/>
            <a:ext cx="7602071" cy="471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048000" y="6172200"/>
            <a:ext cx="548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Dessart</a:t>
            </a:r>
            <a:r>
              <a:rPr lang="en-US" altLang="zh-TW" sz="12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Owocki 2003, </a:t>
            </a:r>
            <a:r>
              <a:rPr lang="en-US" altLang="zh-TW" sz="1200" i="1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A&amp;A</a:t>
            </a:r>
            <a:r>
              <a:rPr lang="en-US" altLang="zh-TW" sz="12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406, L1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“Clumping” – or micro-clumping: affects density-squared diagnostics;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independent of clump size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just depends on clump density contrast (or filling factor,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659995" cy="5206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visualization: R. Townsend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5486400" y="2228672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key parameter is the </a:t>
            </a:r>
            <a:r>
              <a:rPr lang="en-US" altLang="zh-TW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porosity length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</a:t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</a:b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= 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/ℓ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=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2" charset="-128"/>
                <a:cs typeface="ヒラギノ角ゴ Pro W3" pitchFamily="-112" charset="-128"/>
              </a:rPr>
              <a:t>ℓ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endParaRPr lang="en-US" altLang="zh-TW" i="1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But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porosity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is associated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with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optically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thick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clumps, it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acts to reduce the effective opacity of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wind; it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does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depend on the size scale of the clumps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6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659995" cy="520646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6324600" y="3962400"/>
            <a:ext cx="2514600" cy="1828800"/>
            <a:chOff x="6324600" y="3962400"/>
            <a:chExt cx="2514600" cy="1828800"/>
          </a:xfrm>
        </p:grpSpPr>
        <p:sp>
          <p:nvSpPr>
            <p:cNvPr id="7" name="Oval 6"/>
            <p:cNvSpPr/>
            <p:nvPr/>
          </p:nvSpPr>
          <p:spPr bwMode="auto">
            <a:xfrm>
              <a:off x="6324600" y="4800600"/>
              <a:ext cx="533400" cy="533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05800" y="4114800"/>
              <a:ext cx="533400" cy="533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6781800" y="5029200"/>
              <a:ext cx="1981200" cy="762000"/>
            </a:xfrm>
            <a:prstGeom prst="line">
              <a:avLst/>
            </a:prstGeom>
            <a:noFill/>
            <a:ln w="9525" cap="flat" cmpd="sng" algn="ctr">
              <a:solidFill>
                <a:srgbClr val="F771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620000" y="5410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7710D"/>
                  </a:solidFill>
                </a:rPr>
                <a:t>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6324600" y="4572000"/>
              <a:ext cx="533400" cy="1588"/>
            </a:xfrm>
            <a:prstGeom prst="line">
              <a:avLst/>
            </a:prstGeom>
            <a:noFill/>
            <a:ln w="9525" cap="flat" cmpd="sng" algn="ctr">
              <a:solidFill>
                <a:srgbClr val="F771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324600" y="3962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771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ヒラギノ角ゴ Pro W3" pitchFamily="-112" charset="-128"/>
                  <a:cs typeface="ヒラギノ角ゴ Pro W3" pitchFamily="-112" charset="-128"/>
                </a:rPr>
                <a:t>ℓ</a:t>
              </a:r>
              <a:endParaRPr lang="en-US" dirty="0" smtClean="0">
                <a:solidFill>
                  <a:srgbClr val="F7710D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008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= </a:t>
            </a:r>
            <a:r>
              <a:rPr lang="en-US" altLang="zh-TW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ℓ</a:t>
            </a:r>
            <a:r>
              <a:rPr lang="en-US" altLang="zh-TW" baseline="30000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L</a:t>
            </a:r>
            <a:r>
              <a:rPr lang="en-US" altLang="zh-TW" baseline="30000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2388" y="874931"/>
            <a:ext cx="693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</a:rPr>
              <a:t>Note: whether clumps meet this criterion depends both on the clump properties and on the atomic process/cross-section under consideration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5611046" cy="6269038"/>
          </a:xfrm>
          <a:prstGeom prst="rect">
            <a:avLst/>
          </a:prstGeom>
          <a:noFill/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629400" y="2057400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 i="1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</a:t>
            </a:r>
            <a:r>
              <a:rPr lang="en-US" altLang="zh-TW" sz="28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=</a:t>
            </a:r>
            <a:r>
              <a:rPr lang="en-US" altLang="zh-TW" sz="2800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2" charset="-128"/>
                <a:cs typeface="ヒラギノ角ゴ Pro W3" pitchFamily="-112" charset="-128"/>
              </a:rPr>
              <a:t>ℓ</a:t>
            </a:r>
            <a:r>
              <a:rPr lang="en-US" altLang="zh-TW" sz="28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sz="2800" i="1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endParaRPr lang="en-US" altLang="zh-TW" sz="2800" dirty="0">
              <a:solidFill>
                <a:srgbClr val="F7710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zh-TW" altLang="en-US" sz="28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filling factor (&lt;1)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7886700" y="1714500"/>
            <a:ext cx="609600" cy="76200"/>
          </a:xfrm>
          <a:prstGeom prst="straightConnector1">
            <a:avLst/>
          </a:prstGeom>
          <a:noFill/>
          <a:ln w="9525" cap="flat" cmpd="sng" algn="ctr">
            <a:solidFill>
              <a:srgbClr val="F7710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16200000" flipV="1">
            <a:off x="8020050" y="3028950"/>
            <a:ext cx="761206" cy="38894"/>
          </a:xfrm>
          <a:prstGeom prst="straightConnector1">
            <a:avLst/>
          </a:prstGeom>
          <a:noFill/>
          <a:ln w="9525" cap="flat" cmpd="sng" algn="ctr">
            <a:solidFill>
              <a:srgbClr val="F7710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62600" y="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porosity length, </a:t>
            </a:r>
            <a:r>
              <a:rPr lang="en-US" i="1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3524681" y="3185382"/>
            <a:ext cx="57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Porosity length increasing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-76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size increasing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5611046" cy="62690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400000">
            <a:off x="3524681" y="3185382"/>
            <a:ext cx="57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Porosity length increasing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-76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size increasing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348" y="4790352"/>
            <a:ext cx="173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FF938"/>
                </a:solidFill>
              </a:rPr>
              <a:t>Porous wind</a:t>
            </a:r>
            <a:endParaRPr lang="en-US" sz="3200" dirty="0">
              <a:solidFill>
                <a:srgbClr val="CFF93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348" y="771600"/>
            <a:ext cx="173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FF938"/>
                </a:solidFill>
              </a:rPr>
              <a:t>No Porosity</a:t>
            </a:r>
            <a:endParaRPr lang="en-US" sz="3200" dirty="0">
              <a:solidFill>
                <a:srgbClr val="CFF938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218366" y="1366375"/>
            <a:ext cx="919982" cy="16075"/>
          </a:xfrm>
          <a:prstGeom prst="straightConnector1">
            <a:avLst/>
          </a:prstGeom>
          <a:ln w="28575"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218366" y="5385127"/>
            <a:ext cx="919982" cy="16075"/>
          </a:xfrm>
          <a:prstGeom prst="straightConnector1">
            <a:avLst/>
          </a:prstGeom>
          <a:ln w="28575"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cohen_fi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338" y="990600"/>
            <a:ext cx="765132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609600" y="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-112" charset="-120"/>
                <a:cs typeface="新細明體" pitchFamily="-112" charset="-120"/>
              </a:rPr>
              <a:t>Porosity only affects line profiles if the porosity length (</a:t>
            </a:r>
            <a:r>
              <a:rPr lang="en-US" altLang="zh-TW" sz="2400" i="1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-112" charset="-120"/>
                <a:cs typeface="新細明體" pitchFamily="-112" charset="-120"/>
              </a:rPr>
              <a:t>h</a:t>
            </a: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-112" charset="-120"/>
                <a:cs typeface="新細明體" pitchFamily="-112" charset="-120"/>
              </a:rPr>
              <a:t>) exceeds the stellar radius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657600"/>
            <a:ext cx="3657600" cy="2819400"/>
          </a:xfrm>
          <a:prstGeom prst="rect">
            <a:avLst/>
          </a:prstGeom>
          <a:noFill/>
          <a:ln w="25400">
            <a:solidFill>
              <a:srgbClr val="F26815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clumping in 2-D simulations (density shown below) is on quite </a:t>
            </a:r>
            <a:r>
              <a:rPr lang="en-US" altLang="zh-TW" sz="2400" i="1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scales</a:t>
            </a:r>
            <a:endParaRPr lang="en-US" altLang="zh-TW" sz="2400" dirty="0">
              <a:solidFill>
                <a:srgbClr val="F7710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947" name="Picture 3" descr="dessart_owocki_img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371600"/>
            <a:ext cx="76962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048000" y="6172200"/>
            <a:ext cx="548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Dessart</a:t>
            </a:r>
            <a:r>
              <a:rPr lang="en-US" altLang="zh-TW" sz="12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Owocki 2003, </a:t>
            </a:r>
            <a:r>
              <a:rPr lang="en-US" altLang="zh-TW" sz="1200" i="1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A&amp;A</a:t>
            </a:r>
            <a:r>
              <a:rPr lang="en-US" altLang="zh-TW" sz="12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406, L1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 expectation of porosity from simulations</a:t>
            </a:r>
          </a:p>
          <a:p>
            <a:pPr algn="ctr"/>
            <a:endParaRPr lang="en-US" sz="2400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Natural explanation of line profiles without invoking porosity</a:t>
            </a:r>
          </a:p>
          <a:p>
            <a:pPr algn="ctr"/>
            <a:endParaRPr lang="en-US" sz="2400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Finally, to have porosity, you need clumping in the first place, and once you have clumping…you have your factor ~3 reduction in the mass-loss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 expectation of porosity from simulations</a:t>
            </a:r>
          </a:p>
          <a:p>
            <a:pPr algn="ctr"/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Natural explanation of line profiles without invoking porosity</a:t>
            </a:r>
          </a:p>
          <a:p>
            <a:pPr algn="ctr"/>
            <a:endParaRPr lang="en-US" sz="2400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Finally, to have porosity, you need clumping in the first place, and once you have clumping…you have your factor ~3 reduction in the mass-loss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No expectation of porosity from simulations</a:t>
            </a:r>
          </a:p>
          <a:p>
            <a:pPr algn="ctr"/>
            <a:endParaRPr lang="en-US" sz="2400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Natural explanation of line profiles without invoking porosity</a:t>
            </a:r>
          </a:p>
          <a:p>
            <a:pPr algn="ctr"/>
            <a:endParaRPr lang="en-US" sz="2400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  <a:p>
            <a:pPr algn="ctr"/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Finally, to have porosity, you need clumping in the first place, and once you have clumping…you have your factor ~3 reduction in the mass-loss rate </a:t>
            </a:r>
            <a:b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</a:b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(for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Pup, anyway)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  <a:noFill/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D2E1FF"/>
                </a:solidFill>
              </a:rPr>
              <a:t>f</a:t>
            </a:r>
            <a:r>
              <a:rPr lang="en-US" dirty="0" smtClean="0">
                <a:solidFill>
                  <a:srgbClr val="D2E1FF"/>
                </a:solidFill>
              </a:rPr>
              <a:t> ~ 0.1 is indicated by H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, UV, radio free-free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31196</TotalTime>
  <Words>2714</Words>
  <Application>Microsoft Macintosh PowerPoint</Application>
  <PresentationFormat>On-screen Show (4:3)</PresentationFormat>
  <Paragraphs>383</Paragraphs>
  <Slides>102</Slides>
  <Notes>44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Office Theme</vt:lpstr>
      <vt:lpstr>Equation</vt:lpstr>
      <vt:lpstr>X-ray Spectral Diagnostics of Activity in O and Early-B Stars</vt:lpstr>
      <vt:lpstr>Scope</vt:lpstr>
      <vt:lpstr>Goal</vt:lpstr>
      <vt:lpstr>aside</vt:lpstr>
      <vt:lpstr>Slide 5</vt:lpstr>
      <vt:lpstr>Slide 6</vt:lpstr>
      <vt:lpstr>Slide 7</vt:lpstr>
      <vt:lpstr>The paradigm</vt:lpstr>
      <vt:lpstr>Slide 9</vt:lpstr>
      <vt:lpstr>Morphology</vt:lpstr>
      <vt:lpstr>Chandra HETGS (R &lt; 1000)</vt:lpstr>
      <vt:lpstr>Morphology – line widths</vt:lpstr>
      <vt:lpstr>Morphology – line widths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Let’s focus on the Ro parameter first</vt:lpstr>
      <vt:lpstr>Slide 30</vt:lpstr>
      <vt:lpstr>Vinf can be constrained by the line fitting too</vt:lpstr>
      <vt:lpstr>Kinematics conclusions</vt:lpstr>
      <vt:lpstr>Wind Absorption</vt:lpstr>
      <vt:lpstr>Slide 34</vt:lpstr>
      <vt:lpstr>Wind opacity </vt:lpstr>
      <vt:lpstr>Wind opacity </vt:lpstr>
      <vt:lpstr>X-ray opacity </vt:lpstr>
      <vt:lpstr>Slide 38</vt:lpstr>
      <vt:lpstr>Slide 39</vt:lpstr>
      <vt:lpstr>Other lines?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Mass-loss rate conclusions</vt:lpstr>
      <vt:lpstr>Slide 52</vt:lpstr>
      <vt:lpstr>Implications for broadband X-rays</vt:lpstr>
      <vt:lpstr>Slide 54</vt:lpstr>
      <vt:lpstr>Slide 55</vt:lpstr>
      <vt:lpstr>Slide 56</vt:lpstr>
      <vt:lpstr>Spectral energy distribution trends</vt:lpstr>
      <vt:lpstr>Wind absorption model</vt:lpstr>
      <vt:lpstr>Slide 59</vt:lpstr>
      <vt:lpstr>Slide 60</vt:lpstr>
      <vt:lpstr>Slide 61</vt:lpstr>
      <vt:lpstr>Slide 62</vt:lpstr>
      <vt:lpstr>Slide 63</vt:lpstr>
      <vt:lpstr>HD93129A – O2 If*</vt:lpstr>
      <vt:lpstr>Slide 65</vt:lpstr>
      <vt:lpstr>Its X-ray spectrum is hard</vt:lpstr>
      <vt:lpstr>Its X-ray spectrum is hard</vt:lpstr>
      <vt:lpstr>Slide 68</vt:lpstr>
      <vt:lpstr>Low-resolution Chandra CCD spectrum of HD93129A</vt:lpstr>
      <vt:lpstr>Slide 70</vt:lpstr>
      <vt:lpstr>Approximations and assumptions</vt:lpstr>
      <vt:lpstr>Early B (V – III) stars with weak winds</vt:lpstr>
      <vt:lpstr>X-ray lines are narrow</vt:lpstr>
      <vt:lpstr>Much narrower than expected…</vt:lpstr>
      <vt:lpstr>Hot plasma is located in the wind </vt:lpstr>
      <vt:lpstr>Slide 76</vt:lpstr>
      <vt:lpstr>B star X-rays are very hard to explain</vt:lpstr>
      <vt:lpstr>Conclusions</vt:lpstr>
      <vt:lpstr>Conclusions, pt. 2</vt:lpstr>
      <vt:lpstr>Slide 80</vt:lpstr>
      <vt:lpstr>Slide 81</vt:lpstr>
      <vt:lpstr>Slide 82</vt:lpstr>
      <vt:lpstr>Caveats, reflections</vt:lpstr>
      <vt:lpstr>Which lines are analyzed?</vt:lpstr>
      <vt:lpstr>Seven short wavelength lines never before analyzed</vt:lpstr>
      <vt:lpstr>Simplified opacity models are too steep</vt:lpstr>
      <vt:lpstr>Detailed opacity model is important</vt:lpstr>
      <vt:lpstr>Resonance Scattering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Cohen</cp:lastModifiedBy>
  <cp:revision>105</cp:revision>
  <dcterms:created xsi:type="dcterms:W3CDTF">2010-07-22T07:38:42Z</dcterms:created>
  <dcterms:modified xsi:type="dcterms:W3CDTF">2010-07-25T02:54:12Z</dcterms:modified>
</cp:coreProperties>
</file>